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321E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E3E2F-D1A2-7FF3-E511-A6DFB033E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CB9FF8-CB0B-03D2-2813-55C795638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1AA063-19DE-FD17-C682-6A1DBF69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E58B-2C72-4F0D-9F66-1AEDCA855F56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594315-C569-84E9-DDED-8F44C2D9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ABEDFF-1B8B-1B76-44BF-94985395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E0E2-1187-42B6-9AAD-EF7DA57EE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42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66141-F782-E53E-9F6E-863291F1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EB26785-02FC-A64B-33CB-E2E35EBFC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AACB44-24D0-5E91-04CB-4E576090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E58B-2C72-4F0D-9F66-1AEDCA855F56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C73F3E-72D8-0E9D-F2F7-5242846D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579C0B-34E6-5143-EE12-FF057FBA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E0E2-1187-42B6-9AAD-EF7DA57EE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23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C54C56F-4ED2-D67A-DDA6-9A77792FD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8062CF3-2E5C-5721-1517-C2EE0B03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5EFB8-3C54-A9F1-35E6-92709A49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E58B-2C72-4F0D-9F66-1AEDCA855F56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FBD2EC-98F6-E29B-E817-E9DFE73C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B1D78F-4E45-2FE1-0444-1E10D034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E0E2-1187-42B6-9AAD-EF7DA57EE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71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82698-7DF1-6C84-6362-32F2D00B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3D4CC5-3E91-A2F0-1D2D-28431E2A8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12CEAA-84EF-3DDB-C028-57D317CB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E58B-2C72-4F0D-9F66-1AEDCA855F56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6E18F8-9447-358B-D2CB-38C55A896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485213-4FB6-DEB2-7D61-A811F1A6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E0E2-1187-42B6-9AAD-EF7DA57EE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72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DC6A1-E1FE-6D4B-0B79-9565C9C4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6ABB3D-CFBF-2C6D-85F7-F44427EA8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1C716F-6A12-0446-ED2B-7324E5B9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E58B-2C72-4F0D-9F66-1AEDCA855F56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533E95-7641-BCD1-4E15-B0F49321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507A44-B953-0D46-76B9-0779F479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E0E2-1187-42B6-9AAD-EF7DA57EE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95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85638-7710-3B68-1E1E-BE92DFCD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D50CB2-24C5-ABFF-4A5F-F0571C219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B77DC6-D826-5A44-6754-F3F8C7D59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10BAFB-91F1-D57B-BCE9-5F6443FF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E58B-2C72-4F0D-9F66-1AEDCA855F56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21A108-6B13-8C4E-ABDC-BD2C73AA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0DC29B-E3A0-B948-5B20-895D56DB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E0E2-1187-42B6-9AAD-EF7DA57EE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92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C7A42-8C78-834D-E64B-7B1D0D15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42F8F2-1D33-0C34-D2A4-96BCC400F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C28CDE-CA47-378C-51D1-7BA6C937B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FE66C2-61C5-150E-2EEF-CDD4F3C8F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F7AACB1-BD51-7759-6F57-4EA2B6262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918A26A-219D-9C38-46C9-A488D8B4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E58B-2C72-4F0D-9F66-1AEDCA855F56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E9B8D5-458C-49F8-3F04-92F756318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A94BEA8-FF97-6D08-913C-83DF023F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E0E2-1187-42B6-9AAD-EF7DA57EE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56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CC986-A9EB-3FE7-AED4-1327F5D0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EEBEFA-6225-50EF-7121-993E178C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E58B-2C72-4F0D-9F66-1AEDCA855F56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BD6AF4-946B-92E2-2F6D-11B25726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C38F14-4128-B34A-A528-3D6DF63A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E0E2-1187-42B6-9AAD-EF7DA57EE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56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802A22F-7B05-9AFE-0E99-5457BFC2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E58B-2C72-4F0D-9F66-1AEDCA855F56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2E6A65-1413-996E-97E1-9ACECD59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57B790-070C-6244-81CD-E699315D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E0E2-1187-42B6-9AAD-EF7DA57EE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53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2A9AF-4FAD-C24A-7AAB-767AD53D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43A7B1-EA55-6933-A021-FC79EDD1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B81D6D-E728-4BEC-E9D6-9C335139F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FC9C2E-3A14-5C3A-8C66-54696660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E58B-2C72-4F0D-9F66-1AEDCA855F56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2A0838-3FD2-6645-FA7E-1556665E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8FADD-08E9-1145-ACC7-3C931CE7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E0E2-1187-42B6-9AAD-EF7DA57EE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41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60FE5-79DF-8FEF-923E-FA70FF3C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AE2CE41-8047-3906-84A0-92D29337C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053ADF-E1F4-E900-DE5A-7CB1A8990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1E3F10-7AFF-0D9C-D197-3686BE4C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E58B-2C72-4F0D-9F66-1AEDCA855F56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D6DD0B-E1F1-6871-FB95-BD16D461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9869B0-801F-9FB0-6118-48702057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E0E2-1187-42B6-9AAD-EF7DA57EE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93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4BE708-AA9E-488E-DDDB-C9B953DE1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2B22A4-452F-17F8-D7F3-4BFBF2320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439A5-1045-F03D-FA87-EBD4920B9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71E58B-2C72-4F0D-9F66-1AEDCA855F56}" type="datetimeFigureOut">
              <a:rPr lang="de-DE" smtClean="0"/>
              <a:t>03.11.2025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8053D3-E70D-D290-9774-1C8044E78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76E729-784E-0ED2-5D59-CEE64F713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44E0E2-1187-42B6-9AAD-EF7DA57EE2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13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CD6F76E-5555-79A6-9A07-E886ABE1D49E}"/>
              </a:ext>
            </a:extLst>
          </p:cNvPr>
          <p:cNvSpPr/>
          <p:nvPr/>
        </p:nvSpPr>
        <p:spPr>
          <a:xfrm>
            <a:off x="5645944" y="0"/>
            <a:ext cx="6584650" cy="685800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8C13FA-DBAD-AA75-8971-EABEE646D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544" y="2377118"/>
            <a:ext cx="5232400" cy="1263651"/>
          </a:xfrm>
        </p:spPr>
        <p:txBody>
          <a:bodyPr>
            <a:normAutofit/>
          </a:bodyPr>
          <a:lstStyle/>
          <a:p>
            <a:pPr algn="l"/>
            <a:r>
              <a:rPr lang="de-DE" sz="3200" dirty="0">
                <a:latin typeface="Poppins Medium" panose="020B0502040204020203" pitchFamily="2" charset="0"/>
                <a:cs typeface="Poppins Medium" panose="020B0502040204020203" pitchFamily="2" charset="0"/>
              </a:rPr>
              <a:t>– </a:t>
            </a:r>
            <a:r>
              <a:rPr lang="de-DE" sz="3200" dirty="0" err="1">
                <a:latin typeface="Poppins Medium" panose="020B0502040204020203" pitchFamily="2" charset="0"/>
                <a:cs typeface="Poppins Medium" panose="020B0502040204020203" pitchFamily="2" charset="0"/>
              </a:rPr>
              <a:t>your</a:t>
            </a:r>
            <a:r>
              <a:rPr lang="de-DE" sz="3200" dirty="0">
                <a:latin typeface="Poppins Medium" panose="020B0502040204020203" pitchFamily="2" charset="0"/>
                <a:cs typeface="Poppins Medium" panose="020B0502040204020203" pitchFamily="2" charset="0"/>
              </a:rPr>
              <a:t> IT </a:t>
            </a:r>
            <a:r>
              <a:rPr lang="de-DE" sz="3200" dirty="0" err="1">
                <a:latin typeface="Poppins Medium" panose="020B0502040204020203" pitchFamily="2" charset="0"/>
                <a:cs typeface="Poppins Medium" panose="020B0502040204020203" pitchFamily="2" charset="0"/>
              </a:rPr>
              <a:t>Inkyubator</a:t>
            </a:r>
            <a:r>
              <a:rPr lang="de-DE" sz="3200" dirty="0">
                <a:latin typeface="Poppins Medium" panose="020B0502040204020203" pitchFamily="2" charset="0"/>
                <a:cs typeface="Poppins Medium" panose="020B0502040204020203" pitchFamily="2" charset="0"/>
              </a:rPr>
              <a:t> </a:t>
            </a:r>
            <a:r>
              <a:rPr lang="de-DE" sz="3200" dirty="0" err="1">
                <a:latin typeface="Poppins Medium" panose="020B0502040204020203" pitchFamily="2" charset="0"/>
                <a:cs typeface="Poppins Medium" panose="020B0502040204020203" pitchFamily="2" charset="0"/>
              </a:rPr>
              <a:t>for</a:t>
            </a:r>
            <a:r>
              <a:rPr lang="de-DE" sz="3200" dirty="0">
                <a:latin typeface="Poppins Medium" panose="020B0502040204020203" pitchFamily="2" charset="0"/>
                <a:cs typeface="Poppins Medium" panose="020B0502040204020203" pitchFamily="2" charset="0"/>
              </a:rPr>
              <a:t> </a:t>
            </a:r>
            <a:r>
              <a:rPr lang="de-DE" sz="3200" dirty="0" err="1">
                <a:latin typeface="Poppins Medium" panose="020B0502040204020203" pitchFamily="2" charset="0"/>
                <a:cs typeface="Poppins Medium" panose="020B0502040204020203" pitchFamily="2" charset="0"/>
              </a:rPr>
              <a:t>Ideas</a:t>
            </a:r>
            <a:r>
              <a:rPr lang="de-DE" sz="3200" dirty="0">
                <a:latin typeface="Poppins Medium" panose="020B0502040204020203" pitchFamily="2" charset="0"/>
                <a:cs typeface="Poppins Medium" panose="020B0502040204020203" pitchFamily="2" charset="0"/>
              </a:rPr>
              <a:t> </a:t>
            </a:r>
            <a:r>
              <a:rPr lang="de-DE" sz="3200" dirty="0" err="1">
                <a:latin typeface="Poppins Medium" panose="020B0502040204020203" pitchFamily="2" charset="0"/>
                <a:cs typeface="Poppins Medium" panose="020B0502040204020203" pitchFamily="2" charset="0"/>
              </a:rPr>
              <a:t>that</a:t>
            </a:r>
            <a:r>
              <a:rPr lang="de-DE" sz="3200" dirty="0">
                <a:latin typeface="Poppins Medium" panose="020B0502040204020203" pitchFamily="2" charset="0"/>
                <a:cs typeface="Poppins Medium" panose="020B0502040204020203" pitchFamily="2" charset="0"/>
              </a:rPr>
              <a:t> </a:t>
            </a:r>
            <a:r>
              <a:rPr lang="de-DE" sz="3200" dirty="0" err="1">
                <a:latin typeface="Poppins Medium" panose="020B0502040204020203" pitchFamily="2" charset="0"/>
                <a:cs typeface="Poppins Medium" panose="020B0502040204020203" pitchFamily="2" charset="0"/>
              </a:rPr>
              <a:t>grow</a:t>
            </a:r>
            <a:endParaRPr lang="de-DE" sz="3200" dirty="0">
              <a:latin typeface="Poppins Medium" panose="020B0502040204020203" pitchFamily="2" charset="0"/>
              <a:cs typeface="Poppins Medium" panose="020B0502040204020203" pitchFamily="2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10982E-DFC2-C63D-1D7A-787062E96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544" y="3994851"/>
            <a:ext cx="5232400" cy="512762"/>
          </a:xfrm>
        </p:spPr>
        <p:txBody>
          <a:bodyPr>
            <a:normAutofit/>
          </a:bodyPr>
          <a:lstStyle/>
          <a:p>
            <a:pPr algn="l"/>
            <a:r>
              <a:rPr lang="de-DE" sz="1600" dirty="0" err="1">
                <a:cs typeface="Segoe UI" panose="020B0502040204020203" pitchFamily="34" charset="0"/>
              </a:rPr>
              <a:t>We</a:t>
            </a:r>
            <a:r>
              <a:rPr lang="de-DE" sz="1600" dirty="0">
                <a:cs typeface="Segoe UI" panose="020B0502040204020203" pitchFamily="34" charset="0"/>
              </a:rPr>
              <a:t> </a:t>
            </a:r>
            <a:r>
              <a:rPr lang="de-DE" sz="1600" dirty="0" err="1">
                <a:cs typeface="Segoe UI" panose="020B0502040204020203" pitchFamily="34" charset="0"/>
              </a:rPr>
              <a:t>transform</a:t>
            </a:r>
            <a:r>
              <a:rPr lang="de-DE" sz="1600" dirty="0">
                <a:cs typeface="Segoe UI" panose="020B0502040204020203" pitchFamily="34" charset="0"/>
              </a:rPr>
              <a:t> </a:t>
            </a:r>
            <a:r>
              <a:rPr lang="de-DE" sz="1600" dirty="0" err="1">
                <a:cs typeface="Segoe UI" panose="020B0502040204020203" pitchFamily="34" charset="0"/>
              </a:rPr>
              <a:t>visions</a:t>
            </a:r>
            <a:r>
              <a:rPr lang="de-DE" sz="1600" dirty="0">
                <a:cs typeface="Segoe UI" panose="020B0502040204020203" pitchFamily="34" charset="0"/>
              </a:rPr>
              <a:t> in </a:t>
            </a:r>
            <a:r>
              <a:rPr lang="de-DE" sz="1600" dirty="0" err="1">
                <a:cs typeface="Segoe UI" panose="020B0502040204020203" pitchFamily="34" charset="0"/>
              </a:rPr>
              <a:t>successful</a:t>
            </a:r>
            <a:r>
              <a:rPr lang="de-DE" sz="1600" dirty="0">
                <a:cs typeface="Segoe UI" panose="020B0502040204020203" pitchFamily="34" charset="0"/>
              </a:rPr>
              <a:t> </a:t>
            </a:r>
            <a:r>
              <a:rPr lang="de-DE" sz="1600" dirty="0" err="1">
                <a:cs typeface="Segoe UI" panose="020B0502040204020203" pitchFamily="34" charset="0"/>
              </a:rPr>
              <a:t>startups</a:t>
            </a:r>
            <a:endParaRPr lang="de-DE" sz="1600" dirty="0">
              <a:cs typeface="Segoe UI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815382-A93A-96B4-117A-CFB1E0416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3562" y="1404937"/>
            <a:ext cx="4048125" cy="40481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A46E45F-90FD-F03F-E38F-417C8DEBAF13}"/>
              </a:ext>
            </a:extLst>
          </p:cNvPr>
          <p:cNvSpPr txBox="1"/>
          <p:nvPr/>
        </p:nvSpPr>
        <p:spPr>
          <a:xfrm>
            <a:off x="413544" y="1592478"/>
            <a:ext cx="523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err="1">
                <a:latin typeface="Poppins SemiBold" panose="020B0502040204020203" pitchFamily="2" charset="0"/>
                <a:cs typeface="Poppins SemiBold" panose="020B0502040204020203" pitchFamily="2" charset="0"/>
              </a:rPr>
              <a:t>Inkyubeta</a:t>
            </a:r>
            <a:endParaRPr lang="de-DE" sz="4800" dirty="0">
              <a:latin typeface="Poppins SemiBold" panose="020B0502040204020203" pitchFamily="2" charset="0"/>
              <a:cs typeface="Poppins SemiBold" panose="020B0502040204020203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303D5F-2FDA-312B-7460-AF5D8E064D5C}"/>
              </a:ext>
            </a:extLst>
          </p:cNvPr>
          <p:cNvSpPr txBox="1"/>
          <p:nvPr/>
        </p:nvSpPr>
        <p:spPr>
          <a:xfrm>
            <a:off x="190945" y="6248835"/>
            <a:ext cx="6275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Address</a:t>
            </a:r>
            <a:r>
              <a:rPr lang="de-DE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 </a:t>
            </a: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Markus </a:t>
            </a:r>
            <a:r>
              <a:rPr lang="de-DE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Ganzmann</a:t>
            </a: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GmbH, Sonnenhalde 21, 71144 Steinenbronn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1731129-AD15-E1AA-E6A9-5D0F7A9DE46F}"/>
              </a:ext>
            </a:extLst>
          </p:cNvPr>
          <p:cNvSpPr txBox="1"/>
          <p:nvPr/>
        </p:nvSpPr>
        <p:spPr>
          <a:xfrm>
            <a:off x="190945" y="6453151"/>
            <a:ext cx="53272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Contact: </a:t>
            </a: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Phone: +49 7157 813998 – 0, E-Mail: adm@inkyubeta.de 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3BEB26-548B-A6DA-0B0A-7965829FAE89}"/>
              </a:ext>
            </a:extLst>
          </p:cNvPr>
          <p:cNvSpPr txBox="1"/>
          <p:nvPr/>
        </p:nvSpPr>
        <p:spPr>
          <a:xfrm>
            <a:off x="11282094" y="6426642"/>
            <a:ext cx="128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11/2025</a:t>
            </a:r>
          </a:p>
        </p:txBody>
      </p:sp>
    </p:spTree>
    <p:extLst>
      <p:ext uri="{BB962C8B-B14F-4D97-AF65-F5344CB8AC3E}">
        <p14:creationId xmlns:p14="http://schemas.microsoft.com/office/powerpoint/2010/main" val="1231928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6ED6297-8B6D-D2DC-B0FE-1AD941666862}"/>
              </a:ext>
            </a:extLst>
          </p:cNvPr>
          <p:cNvSpPr/>
          <p:nvPr/>
        </p:nvSpPr>
        <p:spPr>
          <a:xfrm>
            <a:off x="0" y="-141161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1358CA-380A-CCF2-312C-7CB43C764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283" y="0"/>
            <a:ext cx="1690689" cy="169068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F9E9CEA-2032-0F84-AA04-0A4C7302FE3E}"/>
              </a:ext>
            </a:extLst>
          </p:cNvPr>
          <p:cNvSpPr txBox="1">
            <a:spLocks/>
          </p:cNvSpPr>
          <p:nvPr/>
        </p:nvSpPr>
        <p:spPr>
          <a:xfrm>
            <a:off x="838200" y="730086"/>
            <a:ext cx="10515600" cy="96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Build. Innovate. Grow. Together.</a:t>
            </a:r>
            <a:endParaRPr lang="de-DE" sz="32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46C1FCA-4CA8-2C26-1DC5-A0E0C6D31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528"/>
            <a:ext cx="10515600" cy="6718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Our long-term mission is to empower founders to turn bold tech ideas into successful, scalable ventures — </a:t>
            </a:r>
            <a:r>
              <a:rPr lang="en-US" sz="1600" b="1" dirty="0"/>
              <a:t>together </a:t>
            </a:r>
            <a:r>
              <a:rPr lang="en-US" sz="1600" dirty="0"/>
              <a:t>with the </a:t>
            </a:r>
            <a:r>
              <a:rPr lang="en-US" sz="1600" b="1" dirty="0"/>
              <a:t>right partners</a:t>
            </a:r>
            <a:r>
              <a:rPr lang="en-US" sz="1600" dirty="0"/>
              <a:t>, </a:t>
            </a:r>
            <a:r>
              <a:rPr lang="en-US" sz="1600" b="1" dirty="0"/>
              <a:t>leadership</a:t>
            </a:r>
            <a:r>
              <a:rPr lang="en-US" sz="1600" dirty="0"/>
              <a:t>, and </a:t>
            </a:r>
            <a:r>
              <a:rPr lang="en-US" sz="1600" b="1" dirty="0"/>
              <a:t>vision</a:t>
            </a:r>
            <a:r>
              <a:rPr lang="en-US" sz="1600" dirty="0"/>
              <a:t>.</a:t>
            </a:r>
            <a:endParaRPr lang="de-DE" sz="1600" dirty="0">
              <a:cs typeface="Poppins Medium" panose="00000600000000000000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259420F-5A61-BD4C-5D1D-179A4CA52416}"/>
              </a:ext>
            </a:extLst>
          </p:cNvPr>
          <p:cNvSpPr txBox="1"/>
          <p:nvPr/>
        </p:nvSpPr>
        <p:spPr>
          <a:xfrm>
            <a:off x="2971038" y="3881737"/>
            <a:ext cx="6103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B4321E"/>
                </a:solidFill>
              </a:rPr>
              <a:t>Let’s build something great together.</a:t>
            </a:r>
            <a:br>
              <a:rPr lang="en-US" dirty="0"/>
            </a:br>
            <a:r>
              <a:rPr lang="en-US" dirty="0"/>
              <a:t>If you have an idea, a prototype, or need support to scale — let’s connect.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6ECC066-3F87-5D16-FC2C-586F3D5408F9}"/>
              </a:ext>
            </a:extLst>
          </p:cNvPr>
          <p:cNvSpPr txBox="1"/>
          <p:nvPr/>
        </p:nvSpPr>
        <p:spPr>
          <a:xfrm>
            <a:off x="1580833" y="6248835"/>
            <a:ext cx="6275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/>
              <a:t>Address</a:t>
            </a:r>
            <a:r>
              <a:rPr lang="de-DE" sz="1000" b="1" dirty="0"/>
              <a:t>: </a:t>
            </a:r>
            <a:r>
              <a:rPr lang="de-DE" sz="1000" dirty="0"/>
              <a:t>Markus </a:t>
            </a:r>
            <a:r>
              <a:rPr lang="de-DE" sz="1000" dirty="0" err="1"/>
              <a:t>Ganzmann</a:t>
            </a:r>
            <a:r>
              <a:rPr lang="de-DE" sz="1000" dirty="0"/>
              <a:t> GmbH, Sonnenhalde 21, 71144 Steinenbronn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4B679CE-F62D-D3DF-57B0-34C9D3635A1D}"/>
              </a:ext>
            </a:extLst>
          </p:cNvPr>
          <p:cNvSpPr txBox="1"/>
          <p:nvPr/>
        </p:nvSpPr>
        <p:spPr>
          <a:xfrm>
            <a:off x="6450901" y="6248834"/>
            <a:ext cx="53272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Contact: </a:t>
            </a:r>
            <a:r>
              <a:rPr lang="de-DE" sz="1000" dirty="0"/>
              <a:t>Phone: +49 7157 813998 – 0, E-Mail: adm@inkyubeta.de </a:t>
            </a:r>
          </a:p>
        </p:txBody>
      </p:sp>
    </p:spTree>
    <p:extLst>
      <p:ext uri="{BB962C8B-B14F-4D97-AF65-F5344CB8AC3E}">
        <p14:creationId xmlns:p14="http://schemas.microsoft.com/office/powerpoint/2010/main" val="255265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Kleidung, Schuhwerk, Person, Nebel enthält.&#10;&#10;KI-generierte Inhalte können fehlerhaft sein.">
            <a:extLst>
              <a:ext uri="{FF2B5EF4-FFF2-40B4-BE49-F238E27FC236}">
                <a16:creationId xmlns:a16="http://schemas.microsoft.com/office/drawing/2014/main" id="{3AFCBF93-2F5A-C08E-9F44-8E53E97A1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518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F0B2EAB-E0C8-8A6D-07E4-31301C97F8CF}"/>
              </a:ext>
            </a:extLst>
          </p:cNvPr>
          <p:cNvSpPr/>
          <p:nvPr/>
        </p:nvSpPr>
        <p:spPr>
          <a:xfrm>
            <a:off x="0" y="-141161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21B0C4-A13B-BAD9-1B56-C0C82E424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8283" y="0"/>
            <a:ext cx="1690689" cy="169068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7544701-50F7-91C0-CD04-17D14158DD14}"/>
              </a:ext>
            </a:extLst>
          </p:cNvPr>
          <p:cNvSpPr txBox="1"/>
          <p:nvPr/>
        </p:nvSpPr>
        <p:spPr>
          <a:xfrm>
            <a:off x="838200" y="880992"/>
            <a:ext cx="9756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Why do so many tech ideas never scale?</a:t>
            </a:r>
            <a:endParaRPr lang="de-DE" sz="32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7389C7D-668C-8F61-C996-19DC8415D3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3191364"/>
            <a:ext cx="7118023" cy="23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Early-stage ventures often lack </a:t>
            </a:r>
            <a:r>
              <a:rPr lang="en-US" sz="1600" b="1" dirty="0"/>
              <a:t>strategic leadership</a:t>
            </a:r>
            <a:r>
              <a:rPr lang="en-US" sz="1600" dirty="0"/>
              <a:t> and </a:t>
            </a:r>
            <a:r>
              <a:rPr lang="en-US" sz="1600" b="1" dirty="0"/>
              <a:t>technical execution power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Founders need access to the </a:t>
            </a:r>
            <a:r>
              <a:rPr lang="en-US" sz="1600" b="1" dirty="0"/>
              <a:t>right mentors, investors, and networks</a:t>
            </a:r>
            <a:r>
              <a:rPr lang="en-US" sz="1600" dirty="0"/>
              <a:t> to reach the market.</a:t>
            </a:r>
          </a:p>
          <a:p>
            <a:endParaRPr lang="en-US" sz="1600" dirty="0"/>
          </a:p>
          <a:p>
            <a:r>
              <a:rPr lang="en-US" sz="1600" dirty="0"/>
              <a:t>The fast-moving IT sector demands </a:t>
            </a:r>
            <a:r>
              <a:rPr lang="en-US" sz="1600" b="1" dirty="0"/>
              <a:t>rapid validation and scaling</a:t>
            </a:r>
            <a:r>
              <a:rPr lang="en-US" sz="1600" dirty="0"/>
              <a:t> —              few can do this alone.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3B90940-0835-345D-2397-5A490DB12163}"/>
              </a:ext>
            </a:extLst>
          </p:cNvPr>
          <p:cNvSpPr txBox="1"/>
          <p:nvPr/>
        </p:nvSpPr>
        <p:spPr>
          <a:xfrm>
            <a:off x="838200" y="2148639"/>
            <a:ext cx="87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Poppins" panose="00000500000000000000" pitchFamily="2" charset="0"/>
              </a:rPr>
              <a:t>Many tech ideas fail — not because they lack vision, but because founders struggle to </a:t>
            </a:r>
            <a:r>
              <a:rPr lang="en-US" sz="1600" b="1" dirty="0">
                <a:cs typeface="Poppins" panose="00000500000000000000" pitchFamily="2" charset="0"/>
              </a:rPr>
              <a:t>turn ideas into scalable businesses</a:t>
            </a:r>
            <a:r>
              <a:rPr lang="en-US" sz="1600" dirty="0"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863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719DAF6-04D9-7355-191E-C8B5376C9F51}"/>
              </a:ext>
            </a:extLst>
          </p:cNvPr>
          <p:cNvSpPr/>
          <p:nvPr/>
        </p:nvSpPr>
        <p:spPr>
          <a:xfrm>
            <a:off x="0" y="-141161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0E90EF-8D24-8240-E7FD-09C351457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283" y="0"/>
            <a:ext cx="1690689" cy="16906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9EB69-1FB2-2865-6AA6-335616C3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086"/>
            <a:ext cx="10515600" cy="96060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From Vision to Scalable IT Venture</a:t>
            </a:r>
            <a:endParaRPr lang="de-DE" sz="32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0D8F41-59F4-96B3-2588-0D98523B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528"/>
            <a:ext cx="10515600" cy="385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cs typeface="Poppins Medium" panose="00000600000000000000" pitchFamily="2" charset="0"/>
              </a:rPr>
              <a:t>We turn IT ideas into successful businesses — with </a:t>
            </a:r>
            <a:r>
              <a:rPr lang="en-US" sz="1600" b="1" dirty="0">
                <a:cs typeface="Poppins Medium" panose="00000600000000000000" pitchFamily="2" charset="0"/>
              </a:rPr>
              <a:t>leadership, mentoring &amp; smart capital</a:t>
            </a:r>
            <a:r>
              <a:rPr lang="en-US" sz="1600" dirty="0">
                <a:cs typeface="Poppins Medium" panose="00000600000000000000" pitchFamily="2" charset="0"/>
              </a:rPr>
              <a:t>.</a:t>
            </a:r>
            <a:endParaRPr lang="de-DE" sz="1600" dirty="0">
              <a:cs typeface="Poppins Medium" panose="00000600000000000000" pitchFamily="2" charset="0"/>
            </a:endParaRPr>
          </a:p>
        </p:txBody>
      </p:sp>
      <p:pic>
        <p:nvPicPr>
          <p:cNvPr id="7" name="Grafik 6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DFD0E137-AFB6-98A6-E7CD-1ED17E517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54" y="3040896"/>
            <a:ext cx="1201472" cy="1201472"/>
          </a:xfrm>
          <a:prstGeom prst="rect">
            <a:avLst/>
          </a:prstGeom>
        </p:spPr>
      </p:pic>
      <p:pic>
        <p:nvPicPr>
          <p:cNvPr id="9" name="Grafik 8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AD05943F-2257-504E-DA76-85E5E3A509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89" y="2959978"/>
            <a:ext cx="1282387" cy="1282387"/>
          </a:xfrm>
          <a:prstGeom prst="rect">
            <a:avLst/>
          </a:prstGeom>
        </p:spPr>
      </p:pic>
      <p:pic>
        <p:nvPicPr>
          <p:cNvPr id="11" name="Grafik 10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C108D50A-80FA-91A8-6E3C-6D42E1A98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639" y="2959978"/>
            <a:ext cx="1282387" cy="128238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04DF8E6-980A-B673-1488-49693D25C48E}"/>
              </a:ext>
            </a:extLst>
          </p:cNvPr>
          <p:cNvSpPr txBox="1"/>
          <p:nvPr/>
        </p:nvSpPr>
        <p:spPr>
          <a:xfrm>
            <a:off x="1198367" y="4518774"/>
            <a:ext cx="234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Strategic Mentoring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CF71AB2-D6F9-91AD-20CF-73BFFDA67572}"/>
              </a:ext>
            </a:extLst>
          </p:cNvPr>
          <p:cNvSpPr txBox="1"/>
          <p:nvPr/>
        </p:nvSpPr>
        <p:spPr>
          <a:xfrm>
            <a:off x="4688334" y="4518773"/>
            <a:ext cx="221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C-level Leadership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EC2A7AC-8D1D-8338-BA34-9C673FFAEA4E}"/>
              </a:ext>
            </a:extLst>
          </p:cNvPr>
          <p:cNvSpPr txBox="1"/>
          <p:nvPr/>
        </p:nvSpPr>
        <p:spPr>
          <a:xfrm>
            <a:off x="7948837" y="4518773"/>
            <a:ext cx="280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Partnerships &amp; Network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F320600-E3D0-5D41-9A00-B36D516EC656}"/>
              </a:ext>
            </a:extLst>
          </p:cNvPr>
          <p:cNvSpPr txBox="1"/>
          <p:nvPr/>
        </p:nvSpPr>
        <p:spPr>
          <a:xfrm>
            <a:off x="1150274" y="4958363"/>
            <a:ext cx="23944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cs typeface="Segoe UI" panose="020B0502040204020203" pitchFamily="34" charset="0"/>
              </a:rPr>
              <a:t>We guide founders through validation, product strategy, and growth — providing practical, hands-on support from day one.</a:t>
            </a:r>
            <a:endParaRPr lang="de-DE" sz="1400" dirty="0">
              <a:cs typeface="Segoe UI" panose="020B0502040204020203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EA4E330-8BE8-F5C6-BB0D-8B975394291D}"/>
              </a:ext>
            </a:extLst>
          </p:cNvPr>
          <p:cNvSpPr txBox="1"/>
          <p:nvPr/>
        </p:nvSpPr>
        <p:spPr>
          <a:xfrm>
            <a:off x="4597427" y="4958362"/>
            <a:ext cx="23944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 step in as experienced CTOs, COOs or advisors to bridge leadership gaps and accelerate technical and operational execution.</a:t>
            </a:r>
            <a:endParaRPr lang="de-DE" sz="1400" dirty="0">
              <a:cs typeface="Segoe UI" panose="020B0502040204020203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D648BEF-DC21-C3F1-AF23-7CA38BE2A2DA}"/>
              </a:ext>
            </a:extLst>
          </p:cNvPr>
          <p:cNvSpPr txBox="1"/>
          <p:nvPr/>
        </p:nvSpPr>
        <p:spPr>
          <a:xfrm>
            <a:off x="8044580" y="4958361"/>
            <a:ext cx="23944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 connect startups with experts, partners, and resources that empower them to scale effectively — without focusing on capital.</a:t>
            </a:r>
            <a:endParaRPr lang="de-DE" sz="14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D1594FA-8237-BF27-3437-C158E1E69622}"/>
              </a:ext>
            </a:extLst>
          </p:cNvPr>
          <p:cNvSpPr/>
          <p:nvPr/>
        </p:nvSpPr>
        <p:spPr>
          <a:xfrm>
            <a:off x="0" y="-141161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235A9D3-9072-9BA0-4B5B-07421F83B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283" y="0"/>
            <a:ext cx="1690689" cy="169068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B7D44E3-6BF3-8BDD-E719-31B4F5F6D23B}"/>
              </a:ext>
            </a:extLst>
          </p:cNvPr>
          <p:cNvSpPr txBox="1">
            <a:spLocks/>
          </p:cNvSpPr>
          <p:nvPr/>
        </p:nvSpPr>
        <p:spPr>
          <a:xfrm>
            <a:off x="838200" y="730086"/>
            <a:ext cx="10515600" cy="96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Target Market &amp; Segmentation</a:t>
            </a:r>
            <a:endParaRPr lang="de-DE" sz="32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83C9935-D66B-61C8-5EAC-FF0EF516E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528"/>
            <a:ext cx="10515600" cy="385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cs typeface="Poppins Medium" panose="00000600000000000000" pitchFamily="2" charset="0"/>
              </a:rPr>
              <a:t>Focusing on Early-Stage IT &amp; Tech Founders</a:t>
            </a:r>
            <a:endParaRPr lang="de-DE" sz="1600" dirty="0">
              <a:cs typeface="Poppins Medium" panose="00000600000000000000" pitchFamily="2" charset="0"/>
            </a:endParaRPr>
          </a:p>
        </p:txBody>
      </p:sp>
      <p:pic>
        <p:nvPicPr>
          <p:cNvPr id="13" name="Grafik 12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95A8BD5D-4A19-97C9-810D-B92C3712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5" y="5476567"/>
            <a:ext cx="736113" cy="720452"/>
          </a:xfrm>
          <a:prstGeom prst="rect">
            <a:avLst/>
          </a:prstGeom>
        </p:spPr>
      </p:pic>
      <p:pic>
        <p:nvPicPr>
          <p:cNvPr id="15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0E0DC0E8-DF45-46FF-60F6-D00602695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6" y="4149667"/>
            <a:ext cx="736113" cy="720452"/>
          </a:xfrm>
          <a:prstGeom prst="rect">
            <a:avLst/>
          </a:prstGeom>
        </p:spPr>
      </p:pic>
      <p:pic>
        <p:nvPicPr>
          <p:cNvPr id="17" name="Grafik 16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28004FB3-9452-4F4D-4BCA-AA313AD9F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607" y="2822767"/>
            <a:ext cx="720452" cy="72045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F101E4DE-5BF2-C0C4-8CC1-266530E6512D}"/>
              </a:ext>
            </a:extLst>
          </p:cNvPr>
          <p:cNvSpPr txBox="1"/>
          <p:nvPr/>
        </p:nvSpPr>
        <p:spPr>
          <a:xfrm>
            <a:off x="1956816" y="2725322"/>
            <a:ext cx="1161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Idea Stage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C8B03DF-411D-29E4-324C-2FA4CCA965CC}"/>
              </a:ext>
            </a:extLst>
          </p:cNvPr>
          <p:cNvSpPr txBox="1"/>
          <p:nvPr/>
        </p:nvSpPr>
        <p:spPr>
          <a:xfrm>
            <a:off x="1956816" y="4090593"/>
            <a:ext cx="1380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Early Stage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489D654-364F-78D8-63E1-09C7599AC480}"/>
              </a:ext>
            </a:extLst>
          </p:cNvPr>
          <p:cNvSpPr txBox="1"/>
          <p:nvPr/>
        </p:nvSpPr>
        <p:spPr>
          <a:xfrm>
            <a:off x="1956816" y="5455865"/>
            <a:ext cx="1380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Scale</a:t>
            </a:r>
            <a:r>
              <a:rPr lang="de-DE" sz="1600" b="1" dirty="0"/>
              <a:t> Stage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B2F0812-C3DB-043A-8784-D96B7E94FC40}"/>
              </a:ext>
            </a:extLst>
          </p:cNvPr>
          <p:cNvSpPr txBox="1"/>
          <p:nvPr/>
        </p:nvSpPr>
        <p:spPr>
          <a:xfrm>
            <a:off x="2048256" y="3063876"/>
            <a:ext cx="3721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Founders with an initial concept or prototype — seeking validation and early technical guidance.</a:t>
            </a:r>
            <a:endParaRPr lang="de-DE" sz="14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217F56B-7706-A5A9-49EF-DACED2AF7A1B}"/>
              </a:ext>
            </a:extLst>
          </p:cNvPr>
          <p:cNvSpPr txBox="1"/>
          <p:nvPr/>
        </p:nvSpPr>
        <p:spPr>
          <a:xfrm>
            <a:off x="1956816" y="4429147"/>
            <a:ext cx="3721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Startups with a first product or pilot users — ready to scale but lacking structure and leadership.</a:t>
            </a:r>
            <a:endParaRPr lang="de-DE" sz="14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DC67634-41AB-F7A9-C491-C6F2119426D5}"/>
              </a:ext>
            </a:extLst>
          </p:cNvPr>
          <p:cNvSpPr txBox="1"/>
          <p:nvPr/>
        </p:nvSpPr>
        <p:spPr>
          <a:xfrm>
            <a:off x="1956816" y="5794418"/>
            <a:ext cx="3721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Growing ventures aiming to expand teams, processes, and markets — seeking sustainable growth support.</a:t>
            </a:r>
            <a:endParaRPr lang="de-DE" sz="1400" dirty="0"/>
          </a:p>
        </p:txBody>
      </p:sp>
      <p:pic>
        <p:nvPicPr>
          <p:cNvPr id="25" name="Grafik 24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F19A579F-FC23-A16E-FB56-455C87E26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2"/>
          <a:stretch>
            <a:fillRect/>
          </a:stretch>
        </p:blipFill>
        <p:spPr>
          <a:xfrm>
            <a:off x="6901272" y="2900509"/>
            <a:ext cx="4095912" cy="226730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1BF2C32-8F6B-1530-80DA-913C29C5C8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7848" y="5167811"/>
            <a:ext cx="1879336" cy="10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0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FFECEB-F0E7-C7BB-77CC-A36DF45F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6271"/>
            <a:ext cx="10515600" cy="5212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Our business model combines equity participation, strategic co-building, and long-term partnerships — aligning our growth with the success of our startups.</a:t>
            </a:r>
            <a:endParaRPr lang="de-DE" sz="16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ED64EE-186B-A44C-7177-FFCF8AA6ED73}"/>
              </a:ext>
            </a:extLst>
          </p:cNvPr>
          <p:cNvSpPr/>
          <p:nvPr/>
        </p:nvSpPr>
        <p:spPr>
          <a:xfrm>
            <a:off x="0" y="-141161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99BD579-B56E-B338-CFA5-9751C4E87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283" y="0"/>
            <a:ext cx="1690689" cy="169068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55055FA-A245-2760-BBF0-9D63955E2E6A}"/>
              </a:ext>
            </a:extLst>
          </p:cNvPr>
          <p:cNvSpPr txBox="1">
            <a:spLocks/>
          </p:cNvSpPr>
          <p:nvPr/>
        </p:nvSpPr>
        <p:spPr>
          <a:xfrm>
            <a:off x="838200" y="730086"/>
            <a:ext cx="10515600" cy="96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How </a:t>
            </a:r>
            <a:r>
              <a:rPr lang="en-US" sz="32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Inkyubeta</a:t>
            </a:r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Generates Sustainable Value</a:t>
            </a:r>
            <a:endParaRPr lang="de-DE" sz="32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23C0AC3-3D60-BBDC-1946-BB7284BAB65F}"/>
              </a:ext>
            </a:extLst>
          </p:cNvPr>
          <p:cNvSpPr txBox="1"/>
          <p:nvPr/>
        </p:nvSpPr>
        <p:spPr>
          <a:xfrm>
            <a:off x="1275934" y="4338030"/>
            <a:ext cx="225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Equity </a:t>
            </a:r>
            <a:r>
              <a:rPr lang="de-DE" b="1" dirty="0" err="1"/>
              <a:t>Participation</a:t>
            </a:r>
            <a:endParaRPr lang="de-DE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26FF22-7D9E-1F29-F874-B0479A2C8772}"/>
              </a:ext>
            </a:extLst>
          </p:cNvPr>
          <p:cNvSpPr txBox="1"/>
          <p:nvPr/>
        </p:nvSpPr>
        <p:spPr>
          <a:xfrm>
            <a:off x="4841208" y="4338030"/>
            <a:ext cx="195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Venture Services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132BF50-1190-BFC2-323A-31D108E8044A}"/>
              </a:ext>
            </a:extLst>
          </p:cNvPr>
          <p:cNvSpPr txBox="1"/>
          <p:nvPr/>
        </p:nvSpPr>
        <p:spPr>
          <a:xfrm>
            <a:off x="8125082" y="4338030"/>
            <a:ext cx="239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Partnership Network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9D79EBF-022A-19BC-76C6-0572453915B8}"/>
              </a:ext>
            </a:extLst>
          </p:cNvPr>
          <p:cNvSpPr txBox="1"/>
          <p:nvPr/>
        </p:nvSpPr>
        <p:spPr>
          <a:xfrm>
            <a:off x="1203960" y="4777620"/>
            <a:ext cx="2394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 invest time, expertise, and leadership in exchange for minority shares in the startups we co-build.</a:t>
            </a:r>
          </a:p>
          <a:p>
            <a:pPr algn="ctr"/>
            <a:r>
              <a:rPr lang="de-DE" sz="1400" dirty="0"/>
              <a:t>→ </a:t>
            </a:r>
            <a:r>
              <a:rPr lang="de-DE" sz="1400" i="1" dirty="0" err="1"/>
              <a:t>Shared</a:t>
            </a:r>
            <a:r>
              <a:rPr lang="de-DE" sz="1400" i="1" dirty="0"/>
              <a:t> </a:t>
            </a:r>
            <a:r>
              <a:rPr lang="de-DE" sz="1400" i="1" dirty="0" err="1"/>
              <a:t>success</a:t>
            </a:r>
            <a:r>
              <a:rPr lang="de-DE" sz="1400" i="1" dirty="0"/>
              <a:t>, </a:t>
            </a:r>
            <a:r>
              <a:rPr lang="de-DE" sz="1400" i="1" dirty="0" err="1"/>
              <a:t>shared</a:t>
            </a:r>
            <a:r>
              <a:rPr lang="de-DE" sz="1400" i="1" dirty="0"/>
              <a:t> </a:t>
            </a:r>
            <a:r>
              <a:rPr lang="de-DE" sz="1400" i="1" dirty="0" err="1"/>
              <a:t>growth</a:t>
            </a:r>
            <a:r>
              <a:rPr lang="de-DE" sz="1400" i="1" dirty="0"/>
              <a:t>.</a:t>
            </a:r>
            <a:endParaRPr lang="de-DE" sz="1400" dirty="0">
              <a:cs typeface="Segoe UI" panose="020B0502040204020203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BEBE946-11EF-B3A0-D526-7564D65AB16A}"/>
              </a:ext>
            </a:extLst>
          </p:cNvPr>
          <p:cNvSpPr txBox="1"/>
          <p:nvPr/>
        </p:nvSpPr>
        <p:spPr>
          <a:xfrm>
            <a:off x="4651113" y="4777619"/>
            <a:ext cx="23944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We provide tailored strategic and technical support (interim C-level, product strategy, operations) on a project-based model.</a:t>
            </a:r>
            <a:br>
              <a:rPr lang="en-US" sz="1400"/>
            </a:br>
            <a:r>
              <a:rPr lang="en-US" sz="1400"/>
              <a:t>→ </a:t>
            </a:r>
            <a:r>
              <a:rPr lang="en-US" sz="1400" i="1"/>
              <a:t>Revenue from high-value expertise.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D9F44F2-0EDE-89C0-746D-222EFD5C69AE}"/>
              </a:ext>
            </a:extLst>
          </p:cNvPr>
          <p:cNvSpPr txBox="1"/>
          <p:nvPr/>
        </p:nvSpPr>
        <p:spPr>
          <a:xfrm>
            <a:off x="8117732" y="4777619"/>
            <a:ext cx="23944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 work with investors and tech partners to co-create ventures — driving innovation and long-term growth.</a:t>
            </a:r>
            <a:br>
              <a:rPr lang="en-US" sz="1400" dirty="0"/>
            </a:br>
            <a:r>
              <a:rPr lang="en-US" sz="1400" dirty="0"/>
              <a:t>→ </a:t>
            </a:r>
            <a:r>
              <a:rPr lang="en-US" sz="1400" i="1" dirty="0"/>
              <a:t>Sustainable pipeline for future ventures.</a:t>
            </a:r>
            <a:endParaRPr lang="de-DE" sz="1400" dirty="0">
              <a:cs typeface="Segoe UI" panose="020B0502040204020203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88ED5C3-6C92-4417-C6E7-DD6451FE0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86" y="2903492"/>
            <a:ext cx="1272800" cy="12728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A42CC1D-EFD7-D6E9-BD05-AD1A7D985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50" y="2916575"/>
            <a:ext cx="1349000" cy="1349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AF10437-AFFD-D527-979B-AEFBC21856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51" y="3005136"/>
            <a:ext cx="1171879" cy="117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3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73C89F7-780C-0E61-A2C3-E56783A89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43584" y="612648"/>
            <a:ext cx="13435584" cy="793604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194DDB3-566B-0A07-609F-34C203F2F7DB}"/>
              </a:ext>
            </a:extLst>
          </p:cNvPr>
          <p:cNvSpPr/>
          <p:nvPr/>
        </p:nvSpPr>
        <p:spPr>
          <a:xfrm>
            <a:off x="0" y="-141161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96DF09B-9683-932E-7A45-E37232E22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8283" y="0"/>
            <a:ext cx="1690689" cy="169068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31FEC3B-7FA0-E461-16B9-2EB7DEB60C1A}"/>
              </a:ext>
            </a:extLst>
          </p:cNvPr>
          <p:cNvSpPr txBox="1">
            <a:spLocks/>
          </p:cNvSpPr>
          <p:nvPr/>
        </p:nvSpPr>
        <p:spPr>
          <a:xfrm>
            <a:off x="838200" y="730086"/>
            <a:ext cx="10515600" cy="96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Proven Impact and Growing Network</a:t>
            </a:r>
            <a:endParaRPr lang="de-DE" sz="32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5DA8CB5-3E88-81F3-56F4-95A390F17FC5}"/>
              </a:ext>
            </a:extLst>
          </p:cNvPr>
          <p:cNvSpPr txBox="1"/>
          <p:nvPr/>
        </p:nvSpPr>
        <p:spPr>
          <a:xfrm>
            <a:off x="838200" y="3057585"/>
            <a:ext cx="5529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Supported multiple IT ventures from concept to market launch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Built a strong ecosystem of mentors, partners, and experts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Trusted by founders for our hands-on, results-driven approach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FEEF04D-3536-C250-DBB8-8195E583419A}"/>
              </a:ext>
            </a:extLst>
          </p:cNvPr>
          <p:cNvSpPr txBox="1"/>
          <p:nvPr/>
        </p:nvSpPr>
        <p:spPr>
          <a:xfrm>
            <a:off x="1115568" y="5599021"/>
            <a:ext cx="320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“Our results speak through the</a:t>
            </a:r>
          </a:p>
          <a:p>
            <a:pPr algn="ctr"/>
            <a:r>
              <a:rPr lang="en-US" sz="1800" i="1" dirty="0"/>
              <a:t>success of our startups.”</a:t>
            </a:r>
            <a:endParaRPr lang="en-US" sz="1800" dirty="0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B215D055-A1D1-5F07-EC20-5506A0DC3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528"/>
            <a:ext cx="10515600" cy="6718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Professional</a:t>
            </a:r>
            <a:r>
              <a:rPr lang="en-US" sz="1600" dirty="0"/>
              <a:t>, </a:t>
            </a:r>
            <a:r>
              <a:rPr lang="en-US" sz="1600" b="1" dirty="0"/>
              <a:t>reliable</a:t>
            </a:r>
            <a:r>
              <a:rPr lang="en-US" sz="1600" dirty="0"/>
              <a:t>, and </a:t>
            </a:r>
            <a:r>
              <a:rPr lang="en-US" sz="1600" b="1" dirty="0"/>
              <a:t>partnership-oriented</a:t>
            </a:r>
            <a:r>
              <a:rPr lang="en-US" sz="1600" dirty="0"/>
              <a:t> — our ventures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grow through collaboration, experience, and trust.</a:t>
            </a:r>
            <a:endParaRPr lang="de-DE" sz="1600" dirty="0"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6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A52F487-83EE-5047-E367-8E3C43DFAEC7}"/>
              </a:ext>
            </a:extLst>
          </p:cNvPr>
          <p:cNvSpPr/>
          <p:nvPr/>
        </p:nvSpPr>
        <p:spPr>
          <a:xfrm>
            <a:off x="0" y="-141161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3546C7-FD9D-4366-C9D9-861C9ACD8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283" y="0"/>
            <a:ext cx="1690689" cy="169068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AC8051C-A053-9043-B2CA-29969DA28A40}"/>
              </a:ext>
            </a:extLst>
          </p:cNvPr>
          <p:cNvSpPr txBox="1">
            <a:spLocks/>
          </p:cNvSpPr>
          <p:nvPr/>
        </p:nvSpPr>
        <p:spPr>
          <a:xfrm>
            <a:off x="838200" y="730086"/>
            <a:ext cx="10515600" cy="96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Standing Out in a Crowded Market</a:t>
            </a:r>
            <a:endParaRPr lang="de-DE" sz="32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3585F21-1787-F54C-7F99-0481C857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528"/>
            <a:ext cx="10515600" cy="6718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The startup ecosystem is filled with incubators and accelerators — but few combine deep IT expertise with hands-on leadership and long-term partnership.</a:t>
            </a:r>
            <a:endParaRPr lang="de-DE" sz="1600" dirty="0">
              <a:cs typeface="Poppins Medium" panose="00000600000000000000" pitchFamily="2" charset="0"/>
            </a:endParaRPr>
          </a:p>
        </p:txBody>
      </p:sp>
      <p:pic>
        <p:nvPicPr>
          <p:cNvPr id="9" name="Grafik 8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51077E5E-6AC7-FFDF-B54B-28638ACFB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06" y="4893626"/>
            <a:ext cx="925236" cy="925236"/>
          </a:xfrm>
          <a:prstGeom prst="rect">
            <a:avLst/>
          </a:prstGeom>
        </p:spPr>
      </p:pic>
      <p:pic>
        <p:nvPicPr>
          <p:cNvPr id="11" name="Grafik 10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C8B5AB79-2A0D-28E0-6B38-E604EB879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06" y="3256840"/>
            <a:ext cx="925236" cy="925236"/>
          </a:xfrm>
          <a:prstGeom prst="rect">
            <a:avLst/>
          </a:prstGeom>
        </p:spPr>
      </p:pic>
      <p:pic>
        <p:nvPicPr>
          <p:cNvPr id="13" name="Grafik 12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D4526EBC-61A3-7918-B082-2D1CB7C46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5" y="4893626"/>
            <a:ext cx="924991" cy="924991"/>
          </a:xfrm>
          <a:prstGeom prst="rect">
            <a:avLst/>
          </a:prstGeom>
        </p:spPr>
      </p:pic>
      <p:pic>
        <p:nvPicPr>
          <p:cNvPr id="17" name="Grafik 16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28BF8DB0-624D-90FE-F066-432A56389A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5" y="3256840"/>
            <a:ext cx="925236" cy="925236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48C37E2-7A10-1E04-B428-912CB1B6AF78}"/>
              </a:ext>
            </a:extLst>
          </p:cNvPr>
          <p:cNvSpPr txBox="1"/>
          <p:nvPr/>
        </p:nvSpPr>
        <p:spPr>
          <a:xfrm>
            <a:off x="1881818" y="3240128"/>
            <a:ext cx="1940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Tech-</a:t>
            </a:r>
            <a:r>
              <a:rPr lang="de-DE" sz="1600" b="1" dirty="0" err="1"/>
              <a:t>Focused</a:t>
            </a:r>
            <a:r>
              <a:rPr lang="de-DE" sz="1600" b="1" dirty="0"/>
              <a:t> DNA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F920A5C-D5BD-66FC-57AE-7753B8931B1A}"/>
              </a:ext>
            </a:extLst>
          </p:cNvPr>
          <p:cNvSpPr txBox="1"/>
          <p:nvPr/>
        </p:nvSpPr>
        <p:spPr>
          <a:xfrm>
            <a:off x="7221020" y="3240128"/>
            <a:ext cx="3089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Hands-On C-Level Leadership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370FC70-B95B-2D05-54FB-010EE39D4BB1}"/>
              </a:ext>
            </a:extLst>
          </p:cNvPr>
          <p:cNvSpPr txBox="1"/>
          <p:nvPr/>
        </p:nvSpPr>
        <p:spPr>
          <a:xfrm>
            <a:off x="1881818" y="4893626"/>
            <a:ext cx="3165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Mentorship</a:t>
            </a:r>
            <a:r>
              <a:rPr lang="de-DE" sz="1600" b="1" dirty="0"/>
              <a:t> </a:t>
            </a:r>
            <a:r>
              <a:rPr lang="de-DE" sz="1600" b="1" dirty="0" err="1"/>
              <a:t>Meets</a:t>
            </a:r>
            <a:r>
              <a:rPr lang="de-DE" sz="1600" b="1" dirty="0"/>
              <a:t> Partnership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1F68810-C61E-F475-A2DA-0E119BACA8ED}"/>
              </a:ext>
            </a:extLst>
          </p:cNvPr>
          <p:cNvSpPr txBox="1"/>
          <p:nvPr/>
        </p:nvSpPr>
        <p:spPr>
          <a:xfrm>
            <a:off x="7221020" y="4893626"/>
            <a:ext cx="3422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Decades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Proven</a:t>
            </a:r>
            <a:r>
              <a:rPr lang="de-DE" sz="1600" b="1" dirty="0"/>
              <a:t> Experience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472677D-D007-1CB5-24C3-9C2972CFB430}"/>
              </a:ext>
            </a:extLst>
          </p:cNvPr>
          <p:cNvSpPr txBox="1"/>
          <p:nvPr/>
        </p:nvSpPr>
        <p:spPr>
          <a:xfrm>
            <a:off x="1926769" y="3592511"/>
            <a:ext cx="268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 specialize exclusively in IT and tech ventures — combining technical depth with business acumen.</a:t>
            </a:r>
            <a:endParaRPr lang="de-DE" sz="14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DB009AC-C0E5-E8EC-3D6D-4F250A0C2117}"/>
              </a:ext>
            </a:extLst>
          </p:cNvPr>
          <p:cNvSpPr txBox="1"/>
          <p:nvPr/>
        </p:nvSpPr>
        <p:spPr>
          <a:xfrm>
            <a:off x="7230375" y="3592510"/>
            <a:ext cx="268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Unlike traditional incubators, we actively take interim C-level roles to drive real execution, not just advice.</a:t>
            </a:r>
            <a:endParaRPr lang="de-DE" sz="14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910FBCE-DD42-EAED-E3B7-433B83A48ABB}"/>
              </a:ext>
            </a:extLst>
          </p:cNvPr>
          <p:cNvSpPr txBox="1"/>
          <p:nvPr/>
        </p:nvSpPr>
        <p:spPr>
          <a:xfrm>
            <a:off x="1881818" y="5252280"/>
            <a:ext cx="268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We work side by side with founders — blending mentoring, strategic guidance, and network access.</a:t>
            </a:r>
            <a:endParaRPr lang="de-DE" sz="14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3FE4293-7AF4-233D-9CAB-1F6010FE8F71}"/>
              </a:ext>
            </a:extLst>
          </p:cNvPr>
          <p:cNvSpPr txBox="1"/>
          <p:nvPr/>
        </p:nvSpPr>
        <p:spPr>
          <a:xfrm>
            <a:off x="7275326" y="5252280"/>
            <a:ext cx="268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Over 20 years in the IT sector — transforming complex technologies into scalable business success.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9105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8546234-2A8C-5C65-C81E-F2583F2C6AE4}"/>
              </a:ext>
            </a:extLst>
          </p:cNvPr>
          <p:cNvSpPr/>
          <p:nvPr/>
        </p:nvSpPr>
        <p:spPr>
          <a:xfrm>
            <a:off x="0" y="-141161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A7C602-BCB3-8577-89AE-E002246FA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283" y="0"/>
            <a:ext cx="1690689" cy="169068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3736D92-A19D-698C-B269-8035485A1EC0}"/>
              </a:ext>
            </a:extLst>
          </p:cNvPr>
          <p:cNvSpPr txBox="1">
            <a:spLocks/>
          </p:cNvSpPr>
          <p:nvPr/>
        </p:nvSpPr>
        <p:spPr>
          <a:xfrm>
            <a:off x="838200" y="730086"/>
            <a:ext cx="10515600" cy="96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Expanding Through Network, Expertise &amp; Focus</a:t>
            </a:r>
            <a:endParaRPr lang="de-DE" sz="32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0A62CE49-473E-1C9E-882B-BEC322884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528"/>
            <a:ext cx="10515600" cy="6718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/>
              <a:t>Inkyubeta</a:t>
            </a:r>
            <a:r>
              <a:rPr lang="en-US" sz="1600" dirty="0"/>
              <a:t> grows by connecting people, ideas, and opportunities — leveraging our ecosystem of experts, partners, and innovators.</a:t>
            </a:r>
            <a:endParaRPr lang="de-DE" sz="1600" dirty="0">
              <a:cs typeface="Poppins Medium" panose="00000600000000000000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2E8BCBC-B30A-3138-DBAC-3A6B1F27A708}"/>
              </a:ext>
            </a:extLst>
          </p:cNvPr>
          <p:cNvSpPr txBox="1"/>
          <p:nvPr/>
        </p:nvSpPr>
        <p:spPr>
          <a:xfrm>
            <a:off x="838200" y="2852778"/>
            <a:ext cx="3227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Strategic Network Expansion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213EEE4-5521-AFCC-C250-5C2377FA83E1}"/>
              </a:ext>
            </a:extLst>
          </p:cNvPr>
          <p:cNvSpPr txBox="1"/>
          <p:nvPr/>
        </p:nvSpPr>
        <p:spPr>
          <a:xfrm>
            <a:off x="838200" y="3805696"/>
            <a:ext cx="3227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Events &amp; </a:t>
            </a:r>
            <a:r>
              <a:rPr lang="de-DE" sz="1600" b="1" dirty="0" err="1"/>
              <a:t>Thought</a:t>
            </a:r>
            <a:r>
              <a:rPr lang="de-DE" sz="1600" b="1" dirty="0"/>
              <a:t> Leadership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BE5008A-F87A-C7B7-97AB-2E12AC6286A3}"/>
              </a:ext>
            </a:extLst>
          </p:cNvPr>
          <p:cNvSpPr txBox="1"/>
          <p:nvPr/>
        </p:nvSpPr>
        <p:spPr>
          <a:xfrm>
            <a:off x="838200" y="4746693"/>
            <a:ext cx="3227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/>
              <a:t>Partnerships &amp; Collaborations</a:t>
            </a:r>
            <a:endParaRPr lang="de-DE" sz="16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AC40794-3FCD-A6CC-34E9-14238ECE6BA0}"/>
              </a:ext>
            </a:extLst>
          </p:cNvPr>
          <p:cNvSpPr txBox="1"/>
          <p:nvPr/>
        </p:nvSpPr>
        <p:spPr>
          <a:xfrm>
            <a:off x="838200" y="5706555"/>
            <a:ext cx="3227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Thematic</a:t>
            </a:r>
            <a:r>
              <a:rPr lang="de-DE" sz="1600" b="1" dirty="0"/>
              <a:t> </a:t>
            </a:r>
            <a:r>
              <a:rPr lang="de-DE" sz="1600" b="1" dirty="0" err="1"/>
              <a:t>Scaling</a:t>
            </a:r>
            <a:endParaRPr lang="de-DE" sz="16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EF46318-3F0E-458C-4510-33DE68B72C8F}"/>
              </a:ext>
            </a:extLst>
          </p:cNvPr>
          <p:cNvSpPr txBox="1"/>
          <p:nvPr/>
        </p:nvSpPr>
        <p:spPr>
          <a:xfrm>
            <a:off x="838200" y="3102352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 source promising startups through our established IT and tech ecosystem.</a:t>
            </a:r>
            <a:endParaRPr lang="de-DE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33A7936-BE54-39E3-9DC6-A224E5613544}"/>
              </a:ext>
            </a:extLst>
          </p:cNvPr>
          <p:cNvSpPr txBox="1"/>
          <p:nvPr/>
        </p:nvSpPr>
        <p:spPr>
          <a:xfrm>
            <a:off x="838200" y="4044507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Initiatives like the </a:t>
            </a:r>
            <a:r>
              <a:rPr lang="en-US" sz="1400" i="1" dirty="0"/>
              <a:t>AI Innovation Breakfast</a:t>
            </a:r>
            <a:r>
              <a:rPr lang="en-US" sz="1400" dirty="0"/>
              <a:t> strengthen our brand visibility and attract new founders.</a:t>
            </a:r>
            <a:endParaRPr lang="de-DE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1F7F5F4-865A-94E0-BF49-4486C1B11FE2}"/>
              </a:ext>
            </a:extLst>
          </p:cNvPr>
          <p:cNvSpPr txBox="1"/>
          <p:nvPr/>
        </p:nvSpPr>
        <p:spPr>
          <a:xfrm>
            <a:off x="838200" y="5002603"/>
            <a:ext cx="6103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We build alliances with investors, corporate innovation teams, and technology partners.</a:t>
            </a:r>
            <a:endParaRPr lang="de-DE" sz="1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A673D99-AB5E-6A6F-F2D6-B808C21C5FD9}"/>
              </a:ext>
            </a:extLst>
          </p:cNvPr>
          <p:cNvSpPr txBox="1"/>
          <p:nvPr/>
        </p:nvSpPr>
        <p:spPr>
          <a:xfrm>
            <a:off x="838200" y="5964231"/>
            <a:ext cx="6103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Focused growth in high-impact fields such as </a:t>
            </a:r>
            <a:r>
              <a:rPr lang="en-US" sz="1400" b="1" dirty="0"/>
              <a:t>AI</a:t>
            </a:r>
            <a:r>
              <a:rPr lang="en-US" sz="1400" dirty="0"/>
              <a:t>, </a:t>
            </a:r>
            <a:r>
              <a:rPr lang="en-US" sz="1400" b="1" dirty="0"/>
              <a:t>Automation</a:t>
            </a:r>
            <a:r>
              <a:rPr lang="en-US" sz="1400" dirty="0"/>
              <a:t>, and </a:t>
            </a:r>
            <a:r>
              <a:rPr lang="en-US" sz="1400" b="1" dirty="0"/>
              <a:t>Cybersecurity</a:t>
            </a:r>
            <a:r>
              <a:rPr lang="en-US" sz="1400" dirty="0"/>
              <a:t> across the DACH region.</a:t>
            </a:r>
            <a:endParaRPr lang="de-DE" sz="1400" dirty="0"/>
          </a:p>
        </p:txBody>
      </p:sp>
      <p:pic>
        <p:nvPicPr>
          <p:cNvPr id="19" name="Grafik 18" descr="Ein Bild, das Text, Logo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2F692216-2DD1-2A68-8EE5-514B819A8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53" y="2808617"/>
            <a:ext cx="5277331" cy="35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0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F88BCF6-6216-C67B-CC5B-551DFFC92A22}"/>
              </a:ext>
            </a:extLst>
          </p:cNvPr>
          <p:cNvSpPr/>
          <p:nvPr/>
        </p:nvSpPr>
        <p:spPr>
          <a:xfrm>
            <a:off x="0" y="-141161"/>
            <a:ext cx="12192000" cy="1831850"/>
          </a:xfrm>
          <a:prstGeom prst="rect">
            <a:avLst/>
          </a:prstGeom>
          <a:solidFill>
            <a:srgbClr val="DFDFDF"/>
          </a:solidFill>
          <a:ln>
            <a:solidFill>
              <a:srgbClr val="DFDF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53AA30E-26D8-456E-1961-8CB771476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283" y="0"/>
            <a:ext cx="1690689" cy="169068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368F788-0D5A-D797-A791-9B9C3695630E}"/>
              </a:ext>
            </a:extLst>
          </p:cNvPr>
          <p:cNvSpPr txBox="1">
            <a:spLocks/>
          </p:cNvSpPr>
          <p:nvPr/>
        </p:nvSpPr>
        <p:spPr>
          <a:xfrm>
            <a:off x="838200" y="730086"/>
            <a:ext cx="10515600" cy="960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Beyond Investment - Partnership</a:t>
            </a:r>
            <a:endParaRPr lang="de-DE" sz="32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2FF7664-D2C5-2721-B565-D3153591D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528"/>
            <a:ext cx="10515600" cy="6718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We don’t just invest in startups — we believe in the people behind them.</a:t>
            </a:r>
            <a:br>
              <a:rPr lang="en-US" sz="1600" dirty="0"/>
            </a:br>
            <a:r>
              <a:rPr lang="en-US" sz="1600" dirty="0"/>
              <a:t>Our goal is to create long-term value through smart collaboration and shared success.</a:t>
            </a:r>
            <a:endParaRPr lang="de-DE" sz="1600" dirty="0">
              <a:cs typeface="Poppins Medium" panose="00000600000000000000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33AEBC-C777-97D6-E519-6A5B3AE6E578}"/>
              </a:ext>
            </a:extLst>
          </p:cNvPr>
          <p:cNvSpPr txBox="1"/>
          <p:nvPr/>
        </p:nvSpPr>
        <p:spPr>
          <a:xfrm>
            <a:off x="838200" y="2816351"/>
            <a:ext cx="3566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What</a:t>
            </a:r>
            <a:r>
              <a:rPr lang="de-DE" sz="1600" b="1" dirty="0"/>
              <a:t> </a:t>
            </a:r>
            <a:r>
              <a:rPr lang="de-DE" sz="1600" b="1" dirty="0" err="1"/>
              <a:t>we</a:t>
            </a:r>
            <a:r>
              <a:rPr lang="de-DE" sz="1600" b="1" dirty="0"/>
              <a:t> </a:t>
            </a:r>
            <a:r>
              <a:rPr lang="de-DE" sz="1600" b="1" dirty="0" err="1"/>
              <a:t>are</a:t>
            </a:r>
            <a:r>
              <a:rPr lang="de-DE" sz="1600" b="1" dirty="0"/>
              <a:t> </a:t>
            </a:r>
            <a:r>
              <a:rPr lang="de-DE" sz="1600" b="1" dirty="0" err="1"/>
              <a:t>looking</a:t>
            </a:r>
            <a:r>
              <a:rPr lang="de-DE" sz="1600" b="1" dirty="0"/>
              <a:t> </a:t>
            </a:r>
            <a:r>
              <a:rPr lang="de-DE" sz="1600" b="1" dirty="0" err="1"/>
              <a:t>for</a:t>
            </a:r>
            <a:r>
              <a:rPr lang="de-DE" sz="1600" b="1" dirty="0"/>
              <a:t>:</a:t>
            </a:r>
          </a:p>
        </p:txBody>
      </p:sp>
      <p:pic>
        <p:nvPicPr>
          <p:cNvPr id="10" name="Grafik 9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2A7A67A6-A9AE-7DD7-7127-4DDC7AFFD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047" y="3392424"/>
            <a:ext cx="1010448" cy="10104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14AFD45-023E-5357-EF82-20435DDC0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50" y="3347484"/>
            <a:ext cx="1100328" cy="11003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36E5C9F-D44D-36AE-CB7C-C5744DE829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70" y="3392424"/>
            <a:ext cx="1010448" cy="101044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8C6323D-F921-48D4-36E5-65B0129315A1}"/>
              </a:ext>
            </a:extLst>
          </p:cNvPr>
          <p:cNvSpPr txBox="1"/>
          <p:nvPr/>
        </p:nvSpPr>
        <p:spPr>
          <a:xfrm>
            <a:off x="1113752" y="4546885"/>
            <a:ext cx="232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Innovative </a:t>
            </a:r>
            <a:r>
              <a:rPr lang="de-DE" b="1" dirty="0" err="1"/>
              <a:t>Founders</a:t>
            </a:r>
            <a:r>
              <a:rPr lang="de-DE" b="1" dirty="0"/>
              <a:t> &amp; </a:t>
            </a:r>
            <a:r>
              <a:rPr lang="de-DE" b="1" dirty="0" err="1"/>
              <a:t>Ideas</a:t>
            </a:r>
            <a:endParaRPr lang="de-DE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7362E2B-6572-253C-0E0A-109E8EA99EC5}"/>
              </a:ext>
            </a:extLst>
          </p:cNvPr>
          <p:cNvSpPr txBox="1"/>
          <p:nvPr/>
        </p:nvSpPr>
        <p:spPr>
          <a:xfrm>
            <a:off x="1075055" y="5234167"/>
            <a:ext cx="239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Early-stage IT and tech concepts seeking strategic and technical co-building support.</a:t>
            </a:r>
            <a:endParaRPr lang="de-DE" sz="1400" dirty="0">
              <a:cs typeface="Segoe UI" panose="020B0502040204020203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E36A5A9-0A21-D080-E84E-28734A5C7E82}"/>
              </a:ext>
            </a:extLst>
          </p:cNvPr>
          <p:cNvSpPr txBox="1"/>
          <p:nvPr/>
        </p:nvSpPr>
        <p:spPr>
          <a:xfrm>
            <a:off x="4756291" y="4546884"/>
            <a:ext cx="202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Partnerships &amp; Co-Investors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CC60C6D-A67A-C485-502D-569E7AE6841F}"/>
              </a:ext>
            </a:extLst>
          </p:cNvPr>
          <p:cNvSpPr txBox="1"/>
          <p:nvPr/>
        </p:nvSpPr>
        <p:spPr>
          <a:xfrm>
            <a:off x="4569240" y="5234166"/>
            <a:ext cx="23944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Strategic partners, tech enablers, and investors who share our vision of sustainable venture building.</a:t>
            </a:r>
            <a:endParaRPr lang="de-DE" sz="1400" dirty="0">
              <a:cs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ACA8E59-C734-79F6-5027-FAB71ADAEAF8}"/>
              </a:ext>
            </a:extLst>
          </p:cNvPr>
          <p:cNvSpPr txBox="1"/>
          <p:nvPr/>
        </p:nvSpPr>
        <p:spPr>
          <a:xfrm>
            <a:off x="8474138" y="4546885"/>
            <a:ext cx="181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Growth Capital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D349ACA-156A-E729-8F2F-03F1A9F2CF20}"/>
              </a:ext>
            </a:extLst>
          </p:cNvPr>
          <p:cNvSpPr txBox="1"/>
          <p:nvPr/>
        </p:nvSpPr>
        <p:spPr>
          <a:xfrm>
            <a:off x="8185898" y="4986475"/>
            <a:ext cx="23944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Funds to scale our incubation capacity, expand our reach in AI and IT security, and strengthen our partner ecosystem.</a:t>
            </a:r>
            <a:endParaRPr lang="de-DE" sz="14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88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Breitbild</PresentationFormat>
  <Paragraphs>82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Poppins</vt:lpstr>
      <vt:lpstr>Poppins Medium</vt:lpstr>
      <vt:lpstr>Poppins SemiBold</vt:lpstr>
      <vt:lpstr>Segoe UI</vt:lpstr>
      <vt:lpstr>Office</vt:lpstr>
      <vt:lpstr>– your IT Inkyubator for Ideas that grow</vt:lpstr>
      <vt:lpstr>PowerPoint-Präsentation</vt:lpstr>
      <vt:lpstr>From Vision to Scalable IT Venture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Annalena Baer</dc:creator>
  <cp:lastModifiedBy>Annalena Baer</cp:lastModifiedBy>
  <cp:revision>7</cp:revision>
  <dcterms:created xsi:type="dcterms:W3CDTF">2025-10-29T10:47:21Z</dcterms:created>
  <dcterms:modified xsi:type="dcterms:W3CDTF">2025-11-03T13:32:13Z</dcterms:modified>
</cp:coreProperties>
</file>