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65" autoAdjust="0"/>
  </p:normalViewPr>
  <p:slideViewPr>
    <p:cSldViewPr snapToGrid="0">
      <p:cViewPr>
        <p:scale>
          <a:sx n="98" d="100"/>
          <a:sy n="98" d="100"/>
        </p:scale>
        <p:origin x="16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5D6921-1DC6-E679-FF5F-C1AC1A624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BA6F6AF-3CC8-F19F-CF30-5AFC74F72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D6654C-8A7A-373A-BDB8-679A9C9D8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C403-1D92-4E61-ACB6-6B6DEFBEDBA7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E6C886-B28E-16C3-1F87-1F3165A78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A5E2D1-5E1E-95E9-D29B-C5A6D31C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5722-7A73-487D-AB40-27F05028A6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066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0BAD75-68A3-109B-588C-11A70568D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9527903-C56C-7689-03BC-15BA1DDEA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27352B-419D-6CB1-E383-9EF445179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C403-1D92-4E61-ACB6-6B6DEFBEDBA7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C8AE1F-303E-9053-70AD-73E884C6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44E19D-D9D0-AC8A-1CB9-03A9FE4AF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5722-7A73-487D-AB40-27F05028A6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179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8240FA4-10D9-6242-8311-501597E20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4ACC26F-AAA9-75E8-7CA4-BE80A9EB9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541A8E-FBCC-8956-862B-65599982D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C403-1D92-4E61-ACB6-6B6DEFBEDBA7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3740FF-FC82-C14F-50CE-3D3920ED1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F5F1F7-114B-A8D9-46E1-9267EDBF1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5722-7A73-487D-AB40-27F05028A6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029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ED1B2C-19E1-BC36-4881-856B2108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0B8FCD-236F-0395-E79A-85E3A5ACB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F107D7-4B41-0A0D-6150-54AC042C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C403-1D92-4E61-ACB6-6B6DEFBEDBA7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6A9EBB-B08F-ECD2-8EC9-670F4F85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49F8C5-7E3B-2A4E-9CBC-EC16AA760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5722-7A73-487D-AB40-27F05028A6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51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0CB219-9E59-8A01-97CA-87B0AC2A8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3FA13E-35E8-4E89-0447-F61D186FC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E9644F-2526-3F3C-60D8-66C642CAB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C403-1D92-4E61-ACB6-6B6DEFBEDBA7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B8BDB8-87A4-434A-89DB-633E3C36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C2DAA4-EA3B-BAD2-D254-3C12CE3F6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5722-7A73-487D-AB40-27F05028A6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490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005CA5-8621-0120-5B81-F2E77EFBC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D0D49D-D8B8-B81E-85B5-CCD8FF905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3BA92A-DBD0-2CD5-E8BF-330C822FA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59F3065-F710-1FF3-7B87-B821D5C83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C403-1D92-4E61-ACB6-6B6DEFBEDBA7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C42CB8-AA8D-C1D5-6E82-7929B423E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BA7847D-A19A-4C67-4444-2F070B38D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5722-7A73-487D-AB40-27F05028A6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699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C8A183-2F9A-0DB8-1D5D-C8EC08DCE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D15996-7B6D-18C4-EB10-33A5D3F8C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AA33E4A-C101-B3E6-C8B3-05F4DCE7E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B8A65A1-223B-D043-CB85-45677C873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5F47823-C906-C286-DDE9-C3BF0433E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978C45C-9DC9-CE44-7EFB-174F86FFA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C403-1D92-4E61-ACB6-6B6DEFBEDBA7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FE6720A-F8A8-B089-7D6C-275495920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0D268FC-1F6F-FB30-B9AF-21D2CB7EB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5722-7A73-487D-AB40-27F05028A6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9780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C1083-A96A-E976-F932-06917A723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12A5443-67D8-573D-D2C4-010471F76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C403-1D92-4E61-ACB6-6B6DEFBEDBA7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B7CD8ED-70AC-651A-FE2D-21DA81E76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F9EE347-EDFF-A5CE-0097-D60656234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5722-7A73-487D-AB40-27F05028A6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13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F922DDB-3116-44B2-3411-3A93D86FC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C403-1D92-4E61-ACB6-6B6DEFBEDBA7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F390086-0058-2796-B53E-9B37AAED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AD85A4-ECD8-216F-9D4F-137690CB5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5722-7A73-487D-AB40-27F05028A6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02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EF3B08-6275-5DE0-C4B8-B120DF34C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7CFDE6-DB1B-3210-D090-4243478B1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68A6E7-0670-808B-D328-D4D76C678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B50BAD-62DE-7A8B-8B89-1999759F3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C403-1D92-4E61-ACB6-6B6DEFBEDBA7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6F051AA-F96E-1FEA-654B-256F95884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9DFA8D0-39B7-79FA-31A0-E9643608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5722-7A73-487D-AB40-27F05028A6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387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50126A-6675-4956-8CC8-9AC2577A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74354F9-DB0B-10F6-017F-C05321522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0A73C36-D519-785F-51E6-2081A2088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EBD76F-524F-DD80-725D-A8098401A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C403-1D92-4E61-ACB6-6B6DEFBEDBA7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8EB97DF-9098-4C49-A604-60B079DAF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62FC3F-9E44-6501-7EE4-40469587B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5722-7A73-487D-AB40-27F05028A6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097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0A809D4-EEEA-35B5-ED37-083B5E0FE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327B36-C28A-2041-32F9-F8B715CD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137EC3-1449-9E6A-3FEB-E92188DF5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EDC403-1D92-4E61-ACB6-6B6DEFBEDBA7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47FE40-1AB6-232B-2545-A1CEC04C5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9357D6-EB0D-6393-F06D-6758E760B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515722-7A73-487D-AB40-27F05028A6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05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B1113FA-EE8E-CD15-2195-F187A2983ECC}"/>
              </a:ext>
            </a:extLst>
          </p:cNvPr>
          <p:cNvSpPr/>
          <p:nvPr/>
        </p:nvSpPr>
        <p:spPr>
          <a:xfrm>
            <a:off x="5645944" y="0"/>
            <a:ext cx="6584650" cy="6858000"/>
          </a:xfrm>
          <a:prstGeom prst="rect">
            <a:avLst/>
          </a:prstGeom>
          <a:solidFill>
            <a:srgbClr val="DFDFDF"/>
          </a:solidFill>
          <a:ln>
            <a:solidFill>
              <a:srgbClr val="DFDF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5A13B1E-9421-4048-F81E-96816EC8E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3562" y="1404937"/>
            <a:ext cx="4048125" cy="404812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4AA51E8-99CF-192E-2F5A-93275F7B0CA5}"/>
              </a:ext>
            </a:extLst>
          </p:cNvPr>
          <p:cNvSpPr txBox="1"/>
          <p:nvPr/>
        </p:nvSpPr>
        <p:spPr>
          <a:xfrm>
            <a:off x="413544" y="1565551"/>
            <a:ext cx="523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err="1">
                <a:latin typeface="Poppins SemiBold" panose="020B0502040204020203" pitchFamily="2" charset="0"/>
                <a:cs typeface="Poppins SemiBold" panose="020B0502040204020203" pitchFamily="2" charset="0"/>
              </a:rPr>
              <a:t>Inkyubeta</a:t>
            </a:r>
            <a:endParaRPr lang="de-DE" sz="4800" dirty="0">
              <a:latin typeface="Poppins SemiBold" panose="020B0502040204020203" pitchFamily="2" charset="0"/>
              <a:cs typeface="Poppins SemiBold" panose="020B0502040204020203" pitchFamily="2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74F63AC-5576-E66D-3DAA-EEA7ECCEFEE4}"/>
              </a:ext>
            </a:extLst>
          </p:cNvPr>
          <p:cNvSpPr txBox="1"/>
          <p:nvPr/>
        </p:nvSpPr>
        <p:spPr>
          <a:xfrm>
            <a:off x="190945" y="6248835"/>
            <a:ext cx="62757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Addresse</a:t>
            </a:r>
            <a:r>
              <a:rPr lang="de-DE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 </a:t>
            </a:r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Markus </a:t>
            </a:r>
            <a:r>
              <a:rPr lang="de-DE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Ganzmann</a:t>
            </a:r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GmbH, Sonnenhalde 21, 71144 Steinenbronn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0D8619F-21D9-CD1C-BA2E-8B8B5BCF7BD5}"/>
              </a:ext>
            </a:extLst>
          </p:cNvPr>
          <p:cNvSpPr txBox="1"/>
          <p:nvPr/>
        </p:nvSpPr>
        <p:spPr>
          <a:xfrm>
            <a:off x="190945" y="6453151"/>
            <a:ext cx="53272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Kontakt: </a:t>
            </a:r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Telefon: +49 7157 813998 – 0, E-Mail: adm@inkyubeta.de 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9226D5E-81F3-B615-E0F7-4B6C651EDA2E}"/>
              </a:ext>
            </a:extLst>
          </p:cNvPr>
          <p:cNvSpPr txBox="1"/>
          <p:nvPr/>
        </p:nvSpPr>
        <p:spPr>
          <a:xfrm>
            <a:off x="11282094" y="6426642"/>
            <a:ext cx="1289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11/2025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C85EBBFA-D3F6-BBD0-5CBF-08B7418DF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44" y="2554689"/>
            <a:ext cx="474869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 Medium" panose="00000600000000000000" pitchFamily="2" charset="0"/>
                <a:cs typeface="Poppins Medium" panose="00000600000000000000" pitchFamily="2" charset="0"/>
              </a:rPr>
              <a:t>– Ihr IT-Inkubator für Ideen, die wachsen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80BF83B3-A595-07F0-4311-48FF18A13C7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14338" y="4081254"/>
            <a:ext cx="44637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Wir verwandeln Visionen in erfolgreiche Startups</a:t>
            </a:r>
          </a:p>
        </p:txBody>
      </p:sp>
    </p:spTree>
    <p:extLst>
      <p:ext uri="{BB962C8B-B14F-4D97-AF65-F5344CB8AC3E}">
        <p14:creationId xmlns:p14="http://schemas.microsoft.com/office/powerpoint/2010/main" val="3638545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E4613E25-416C-E983-67D9-491AF232BFEF}"/>
              </a:ext>
            </a:extLst>
          </p:cNvPr>
          <p:cNvSpPr/>
          <p:nvPr/>
        </p:nvSpPr>
        <p:spPr>
          <a:xfrm>
            <a:off x="0" y="-141161"/>
            <a:ext cx="12192000" cy="1831850"/>
          </a:xfrm>
          <a:prstGeom prst="rect">
            <a:avLst/>
          </a:prstGeom>
          <a:solidFill>
            <a:srgbClr val="DFDFDF"/>
          </a:solidFill>
          <a:ln>
            <a:solidFill>
              <a:srgbClr val="DFDF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8286626-D134-8931-6036-963F98ED7791}"/>
              </a:ext>
            </a:extLst>
          </p:cNvPr>
          <p:cNvSpPr txBox="1">
            <a:spLocks/>
          </p:cNvSpPr>
          <p:nvPr/>
        </p:nvSpPr>
        <p:spPr>
          <a:xfrm>
            <a:off x="838200" y="598841"/>
            <a:ext cx="10515600" cy="960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Aufbauen. Innovativ sein. Wachsen. </a:t>
            </a:r>
          </a:p>
          <a:p>
            <a:r>
              <a:rPr lang="de-DE" sz="32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Gemeinsam.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9A61B8-3B79-223A-D292-0D66E23D972B}"/>
              </a:ext>
            </a:extLst>
          </p:cNvPr>
          <p:cNvSpPr txBox="1">
            <a:spLocks/>
          </p:cNvSpPr>
          <p:nvPr/>
        </p:nvSpPr>
        <p:spPr>
          <a:xfrm>
            <a:off x="838200" y="2144528"/>
            <a:ext cx="10515600" cy="6718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 err="1"/>
              <a:t>Unsere</a:t>
            </a:r>
            <a:r>
              <a:rPr lang="en-US" sz="1600" dirty="0"/>
              <a:t> </a:t>
            </a:r>
            <a:r>
              <a:rPr lang="en-US" sz="1600" dirty="0" err="1"/>
              <a:t>langfristige</a:t>
            </a:r>
            <a:r>
              <a:rPr lang="en-US" sz="1600" dirty="0"/>
              <a:t> Mission </a:t>
            </a:r>
            <a:r>
              <a:rPr lang="en-US" sz="1600" dirty="0" err="1"/>
              <a:t>ist</a:t>
            </a:r>
            <a:r>
              <a:rPr lang="en-US" sz="1600" dirty="0"/>
              <a:t> es, </a:t>
            </a:r>
            <a:r>
              <a:rPr lang="en-US" sz="1600" dirty="0" err="1"/>
              <a:t>Gründer</a:t>
            </a:r>
            <a:r>
              <a:rPr lang="en-US" sz="1600" dirty="0"/>
              <a:t> </a:t>
            </a:r>
            <a:r>
              <a:rPr lang="en-US" sz="1600" dirty="0" err="1"/>
              <a:t>dabei</a:t>
            </a:r>
            <a:r>
              <a:rPr lang="en-US" sz="1600" dirty="0"/>
              <a:t> </a:t>
            </a:r>
            <a:r>
              <a:rPr lang="en-US" sz="1600" dirty="0" err="1"/>
              <a:t>zu</a:t>
            </a:r>
            <a:r>
              <a:rPr lang="en-US" sz="1600" dirty="0"/>
              <a:t> </a:t>
            </a:r>
            <a:r>
              <a:rPr lang="en-US" sz="1600" dirty="0" err="1"/>
              <a:t>unterstützen</a:t>
            </a:r>
            <a:r>
              <a:rPr lang="en-US" sz="1600" dirty="0"/>
              <a:t>, </a:t>
            </a:r>
            <a:r>
              <a:rPr lang="en-US" sz="1600" dirty="0" err="1"/>
              <a:t>mutige</a:t>
            </a:r>
            <a:r>
              <a:rPr lang="en-US" sz="1600" dirty="0"/>
              <a:t> Technologieideen in </a:t>
            </a:r>
            <a:r>
              <a:rPr lang="en-US" sz="1600" dirty="0" err="1"/>
              <a:t>erfolgreiche</a:t>
            </a:r>
            <a:r>
              <a:rPr lang="en-US" sz="1600" dirty="0"/>
              <a:t>, </a:t>
            </a:r>
            <a:r>
              <a:rPr lang="en-US" sz="1600" dirty="0" err="1"/>
              <a:t>skalierbare</a:t>
            </a:r>
            <a:r>
              <a:rPr lang="en-US" sz="1600" dirty="0"/>
              <a:t> </a:t>
            </a:r>
            <a:r>
              <a:rPr lang="en-US" sz="1600" dirty="0" err="1"/>
              <a:t>Unternehmen</a:t>
            </a:r>
            <a:r>
              <a:rPr lang="en-US" sz="1600" dirty="0"/>
              <a:t> </a:t>
            </a:r>
            <a:r>
              <a:rPr lang="en-US" sz="1600" dirty="0" err="1"/>
              <a:t>zu</a:t>
            </a:r>
            <a:r>
              <a:rPr lang="en-US" sz="1600" dirty="0"/>
              <a:t> </a:t>
            </a:r>
            <a:r>
              <a:rPr lang="en-US" sz="1600" dirty="0" err="1"/>
              <a:t>verwandeln</a:t>
            </a:r>
            <a:r>
              <a:rPr lang="en-US" sz="1600" dirty="0"/>
              <a:t> – </a:t>
            </a:r>
            <a:r>
              <a:rPr lang="en-US" sz="1600" dirty="0" err="1"/>
              <a:t>gemeinsam</a:t>
            </a:r>
            <a:r>
              <a:rPr lang="en-US" sz="1600" dirty="0"/>
              <a:t> </a:t>
            </a:r>
            <a:r>
              <a:rPr lang="en-US" sz="1600" dirty="0" err="1"/>
              <a:t>mit</a:t>
            </a:r>
            <a:r>
              <a:rPr lang="en-US" sz="1600" dirty="0"/>
              <a:t> den </a:t>
            </a:r>
            <a:r>
              <a:rPr lang="en-US" sz="1600" dirty="0" err="1"/>
              <a:t>richtigen</a:t>
            </a:r>
            <a:r>
              <a:rPr lang="en-US" sz="1600" dirty="0"/>
              <a:t> </a:t>
            </a:r>
            <a:r>
              <a:rPr lang="en-US" sz="1600" dirty="0" err="1"/>
              <a:t>Partern</a:t>
            </a:r>
            <a:r>
              <a:rPr lang="en-US" sz="1600" dirty="0"/>
              <a:t>, </a:t>
            </a:r>
            <a:r>
              <a:rPr lang="en-US" sz="1600" dirty="0" err="1"/>
              <a:t>Führungskräften</a:t>
            </a:r>
            <a:r>
              <a:rPr lang="en-US" sz="1600" dirty="0"/>
              <a:t> und </a:t>
            </a:r>
            <a:r>
              <a:rPr lang="en-US" sz="1600" dirty="0" err="1"/>
              <a:t>Visionen</a:t>
            </a:r>
            <a:r>
              <a:rPr lang="en-US" sz="1600" dirty="0"/>
              <a:t>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D838CD9-0BC6-8938-288B-1C85EADD0CCF}"/>
              </a:ext>
            </a:extLst>
          </p:cNvPr>
          <p:cNvSpPr txBox="1"/>
          <p:nvPr/>
        </p:nvSpPr>
        <p:spPr>
          <a:xfrm>
            <a:off x="2600957" y="3920648"/>
            <a:ext cx="69900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B4321E"/>
                </a:solidFill>
              </a:rPr>
              <a:t>Lasst</a:t>
            </a:r>
            <a:r>
              <a:rPr lang="en-US" b="1" dirty="0">
                <a:solidFill>
                  <a:srgbClr val="B4321E"/>
                </a:solidFill>
              </a:rPr>
              <a:t> </a:t>
            </a:r>
            <a:r>
              <a:rPr lang="en-US" b="1" dirty="0" err="1">
                <a:solidFill>
                  <a:srgbClr val="B4321E"/>
                </a:solidFill>
              </a:rPr>
              <a:t>uns</a:t>
            </a:r>
            <a:r>
              <a:rPr lang="en-US" b="1" dirty="0">
                <a:solidFill>
                  <a:srgbClr val="B4321E"/>
                </a:solidFill>
              </a:rPr>
              <a:t> </a:t>
            </a:r>
            <a:r>
              <a:rPr lang="en-US" b="1" dirty="0" err="1">
                <a:solidFill>
                  <a:srgbClr val="B4321E"/>
                </a:solidFill>
              </a:rPr>
              <a:t>gemeinsam</a:t>
            </a:r>
            <a:r>
              <a:rPr lang="en-US" b="1" dirty="0">
                <a:solidFill>
                  <a:srgbClr val="B4321E"/>
                </a:solidFill>
              </a:rPr>
              <a:t> </a:t>
            </a:r>
            <a:r>
              <a:rPr lang="en-US" b="1" dirty="0" err="1">
                <a:solidFill>
                  <a:srgbClr val="B4321E"/>
                </a:solidFill>
              </a:rPr>
              <a:t>etwas</a:t>
            </a:r>
            <a:r>
              <a:rPr lang="en-US" b="1" dirty="0">
                <a:solidFill>
                  <a:srgbClr val="B4321E"/>
                </a:solidFill>
              </a:rPr>
              <a:t> </a:t>
            </a:r>
            <a:r>
              <a:rPr lang="en-US" b="1" dirty="0" err="1">
                <a:solidFill>
                  <a:srgbClr val="B4321E"/>
                </a:solidFill>
              </a:rPr>
              <a:t>Großartiges</a:t>
            </a:r>
            <a:r>
              <a:rPr lang="en-US" b="1" dirty="0">
                <a:solidFill>
                  <a:srgbClr val="B4321E"/>
                </a:solidFill>
              </a:rPr>
              <a:t> </a:t>
            </a:r>
            <a:r>
              <a:rPr lang="en-US" b="1" dirty="0" err="1">
                <a:solidFill>
                  <a:srgbClr val="B4321E"/>
                </a:solidFill>
              </a:rPr>
              <a:t>aufbauen</a:t>
            </a:r>
            <a:r>
              <a:rPr lang="en-US" b="1" dirty="0">
                <a:solidFill>
                  <a:srgbClr val="B4321E"/>
                </a:solidFill>
              </a:rPr>
              <a:t>.</a:t>
            </a:r>
            <a:br>
              <a:rPr lang="en-US" dirty="0"/>
            </a:br>
            <a:r>
              <a:rPr lang="en-US" dirty="0"/>
              <a:t>Wenn </a:t>
            </a:r>
            <a:r>
              <a:rPr lang="en-US" dirty="0" err="1"/>
              <a:t>ihr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Idee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Prototyp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Unterstützung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der </a:t>
            </a:r>
            <a:r>
              <a:rPr lang="en-US" dirty="0" err="1"/>
              <a:t>Skalierung</a:t>
            </a:r>
            <a:r>
              <a:rPr lang="en-US" dirty="0"/>
              <a:t> </a:t>
            </a:r>
            <a:r>
              <a:rPr lang="en-US" dirty="0" err="1"/>
              <a:t>benötigen</a:t>
            </a:r>
            <a:r>
              <a:rPr lang="en-US" dirty="0"/>
              <a:t>, </a:t>
            </a:r>
            <a:r>
              <a:rPr lang="en-US" dirty="0" err="1"/>
              <a:t>meldet</a:t>
            </a:r>
            <a:r>
              <a:rPr lang="en-US" dirty="0"/>
              <a:t> </a:t>
            </a:r>
            <a:r>
              <a:rPr lang="en-US" dirty="0" err="1"/>
              <a:t>euch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uns</a:t>
            </a:r>
            <a:r>
              <a:rPr lang="en-US" dirty="0"/>
              <a:t>!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BD7D7D4-AE51-C7BD-350A-060BA109BDD0}"/>
              </a:ext>
            </a:extLst>
          </p:cNvPr>
          <p:cNvSpPr txBox="1"/>
          <p:nvPr/>
        </p:nvSpPr>
        <p:spPr>
          <a:xfrm>
            <a:off x="1580833" y="6248835"/>
            <a:ext cx="62757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/>
              <a:t>Addresse</a:t>
            </a:r>
            <a:r>
              <a:rPr lang="de-DE" sz="1000" b="1" dirty="0"/>
              <a:t>: </a:t>
            </a:r>
            <a:r>
              <a:rPr lang="de-DE" sz="1000" dirty="0"/>
              <a:t>Markus </a:t>
            </a:r>
            <a:r>
              <a:rPr lang="de-DE" sz="1000" dirty="0" err="1"/>
              <a:t>Ganzmann</a:t>
            </a:r>
            <a:r>
              <a:rPr lang="de-DE" sz="1000" dirty="0"/>
              <a:t> GmbH, Sonnenhalde 21, 71144 Steinenbronn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22EE8F7-0D90-6068-7334-0B647A9F82CE}"/>
              </a:ext>
            </a:extLst>
          </p:cNvPr>
          <p:cNvSpPr txBox="1"/>
          <p:nvPr/>
        </p:nvSpPr>
        <p:spPr>
          <a:xfrm>
            <a:off x="6450901" y="6248834"/>
            <a:ext cx="53272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/>
              <a:t>Kontakt: </a:t>
            </a:r>
            <a:r>
              <a:rPr lang="de-DE" sz="1000" dirty="0"/>
              <a:t>Telefon: +49 7157 813998 – 0, E-Mail: adm@inkyubeta.de 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8A8F6FF-24BA-E1F0-9137-8D9CE2B80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8283" y="0"/>
            <a:ext cx="1690689" cy="169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83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Kleidung, Schuhwerk, Person, Nebel enthält.&#10;&#10;KI-generierte Inhalte können fehlerhaft sein.">
            <a:extLst>
              <a:ext uri="{FF2B5EF4-FFF2-40B4-BE49-F238E27FC236}">
                <a16:creationId xmlns:a16="http://schemas.microsoft.com/office/drawing/2014/main" id="{DCCC39F9-7B6A-729D-6C76-9889854BD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518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DC0F7023-C822-6641-6824-28C6D309B733}"/>
              </a:ext>
            </a:extLst>
          </p:cNvPr>
          <p:cNvSpPr/>
          <p:nvPr/>
        </p:nvSpPr>
        <p:spPr>
          <a:xfrm>
            <a:off x="0" y="-141161"/>
            <a:ext cx="12192000" cy="1831850"/>
          </a:xfrm>
          <a:prstGeom prst="rect">
            <a:avLst/>
          </a:prstGeom>
          <a:solidFill>
            <a:srgbClr val="DFDFDF"/>
          </a:solidFill>
          <a:ln>
            <a:solidFill>
              <a:srgbClr val="DFDF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DEC22B8-67DC-0900-6034-EFCAC5337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88283" y="0"/>
            <a:ext cx="1690689" cy="169068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1E0B5C2-9FDD-9283-0258-851270BEB181}"/>
              </a:ext>
            </a:extLst>
          </p:cNvPr>
          <p:cNvSpPr txBox="1"/>
          <p:nvPr/>
        </p:nvSpPr>
        <p:spPr>
          <a:xfrm>
            <a:off x="838200" y="462232"/>
            <a:ext cx="9756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Warum</a:t>
            </a:r>
            <a:r>
              <a:rPr lang="en-US" sz="32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en-US" sz="32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lassen</a:t>
            </a:r>
            <a:r>
              <a:rPr lang="en-US" sz="32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en-US" sz="32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sich</a:t>
            </a:r>
            <a:r>
              <a:rPr lang="en-US" sz="32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so </a:t>
            </a:r>
            <a:r>
              <a:rPr lang="en-US" sz="32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viele</a:t>
            </a:r>
            <a:r>
              <a:rPr lang="en-US" sz="32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en-US" sz="32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technische</a:t>
            </a:r>
            <a:r>
              <a:rPr lang="en-US" sz="32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Ideen </a:t>
            </a:r>
            <a:r>
              <a:rPr lang="en-US" sz="32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nie</a:t>
            </a:r>
            <a:r>
              <a:rPr lang="en-US" sz="32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en-US" sz="32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skalieren</a:t>
            </a:r>
            <a:r>
              <a:rPr lang="en-US" sz="32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?</a:t>
            </a:r>
            <a:endParaRPr lang="de-DE" sz="32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75F6382-4459-6683-174F-A8A2A72FC0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3191366"/>
            <a:ext cx="7118023" cy="23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Start-ups in der </a:t>
            </a:r>
            <a:r>
              <a:rPr lang="en-US" sz="1600" dirty="0" err="1"/>
              <a:t>Frühphase</a:t>
            </a:r>
            <a:r>
              <a:rPr lang="en-US" sz="1600" dirty="0"/>
              <a:t> </a:t>
            </a:r>
            <a:r>
              <a:rPr lang="en-US" sz="1600" dirty="0" err="1"/>
              <a:t>mangelt</a:t>
            </a:r>
            <a:r>
              <a:rPr lang="en-US" sz="1600" dirty="0"/>
              <a:t> es oft an </a:t>
            </a:r>
            <a:r>
              <a:rPr lang="en-US" sz="1600" b="1" dirty="0" err="1"/>
              <a:t>strategischer</a:t>
            </a:r>
            <a:r>
              <a:rPr lang="en-US" sz="1600" b="1" dirty="0"/>
              <a:t> </a:t>
            </a:r>
            <a:r>
              <a:rPr lang="en-US" sz="1600" b="1" dirty="0" err="1"/>
              <a:t>Führung</a:t>
            </a:r>
            <a:r>
              <a:rPr lang="en-US" sz="1600" dirty="0"/>
              <a:t> und </a:t>
            </a:r>
            <a:r>
              <a:rPr lang="en-US" sz="1600" b="1" dirty="0" err="1"/>
              <a:t>technischer</a:t>
            </a:r>
            <a:r>
              <a:rPr lang="en-US" sz="1600" b="1" dirty="0"/>
              <a:t> </a:t>
            </a:r>
            <a:r>
              <a:rPr lang="en-US" sz="1600" b="1" dirty="0" err="1"/>
              <a:t>Umsetzungskraft</a:t>
            </a:r>
            <a:r>
              <a:rPr lang="en-US" sz="1600" dirty="0"/>
              <a:t>.</a:t>
            </a:r>
            <a:endParaRPr lang="en-US" sz="1600" b="1" dirty="0"/>
          </a:p>
          <a:p>
            <a:endParaRPr lang="en-US" sz="1600" dirty="0"/>
          </a:p>
          <a:p>
            <a:r>
              <a:rPr lang="en-US" sz="1600" dirty="0" err="1"/>
              <a:t>Gründer</a:t>
            </a:r>
            <a:r>
              <a:rPr lang="en-US" sz="1600" dirty="0"/>
              <a:t> </a:t>
            </a:r>
            <a:r>
              <a:rPr lang="en-US" sz="1600" dirty="0" err="1"/>
              <a:t>benötigen</a:t>
            </a:r>
            <a:r>
              <a:rPr lang="en-US" sz="1600" dirty="0"/>
              <a:t> </a:t>
            </a:r>
            <a:r>
              <a:rPr lang="en-US" sz="1600" dirty="0" err="1"/>
              <a:t>Zugang</a:t>
            </a:r>
            <a:r>
              <a:rPr lang="en-US" sz="1600" dirty="0"/>
              <a:t> </a:t>
            </a:r>
            <a:r>
              <a:rPr lang="en-US" sz="1600" dirty="0" err="1"/>
              <a:t>zu</a:t>
            </a:r>
            <a:r>
              <a:rPr lang="en-US" sz="1600" dirty="0"/>
              <a:t> den </a:t>
            </a:r>
            <a:r>
              <a:rPr lang="en-US" sz="1600" b="1" dirty="0" err="1"/>
              <a:t>richtigen</a:t>
            </a:r>
            <a:r>
              <a:rPr lang="en-US" sz="1600" b="1" dirty="0"/>
              <a:t> </a:t>
            </a:r>
            <a:r>
              <a:rPr lang="en-US" sz="1600" b="1" dirty="0" err="1"/>
              <a:t>Mentoren</a:t>
            </a:r>
            <a:r>
              <a:rPr lang="en-US" sz="1600" dirty="0"/>
              <a:t>, </a:t>
            </a:r>
            <a:r>
              <a:rPr lang="en-US" sz="1600" b="1" dirty="0" err="1"/>
              <a:t>Investoren</a:t>
            </a:r>
            <a:r>
              <a:rPr lang="en-US" sz="1600" dirty="0"/>
              <a:t> und </a:t>
            </a:r>
            <a:r>
              <a:rPr lang="en-US" sz="1600" b="1" dirty="0" err="1"/>
              <a:t>Netzwerken</a:t>
            </a:r>
            <a:r>
              <a:rPr lang="en-US" sz="1600" dirty="0"/>
              <a:t>, um den Markt </a:t>
            </a:r>
            <a:r>
              <a:rPr lang="en-US" sz="1600" dirty="0" err="1"/>
              <a:t>zu</a:t>
            </a:r>
            <a:r>
              <a:rPr lang="en-US" sz="1600" dirty="0"/>
              <a:t> </a:t>
            </a:r>
            <a:r>
              <a:rPr lang="en-US" sz="1600" dirty="0" err="1"/>
              <a:t>erreichen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dirty="0"/>
              <a:t>Der </a:t>
            </a:r>
            <a:r>
              <a:rPr lang="en-US" sz="1600" dirty="0" err="1"/>
              <a:t>schnelllebige</a:t>
            </a:r>
            <a:r>
              <a:rPr lang="en-US" sz="1600" dirty="0"/>
              <a:t> IT-Sektor </a:t>
            </a:r>
            <a:r>
              <a:rPr lang="en-US" sz="1600" dirty="0" err="1"/>
              <a:t>erfordert</a:t>
            </a:r>
            <a:r>
              <a:rPr lang="en-US" sz="1600" dirty="0"/>
              <a:t>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b="1" dirty="0" err="1"/>
              <a:t>rasche</a:t>
            </a:r>
            <a:r>
              <a:rPr lang="en-US" sz="1600" b="1" dirty="0"/>
              <a:t> </a:t>
            </a:r>
            <a:r>
              <a:rPr lang="en-US" sz="1600" b="1" dirty="0" err="1"/>
              <a:t>Validierung</a:t>
            </a:r>
            <a:r>
              <a:rPr lang="en-US" sz="1600" b="1" dirty="0"/>
              <a:t> und   </a:t>
            </a:r>
            <a:r>
              <a:rPr lang="en-US" sz="1600" b="1" dirty="0" err="1"/>
              <a:t>Skalierung</a:t>
            </a:r>
            <a:r>
              <a:rPr lang="en-US" sz="1600" b="1" dirty="0"/>
              <a:t> </a:t>
            </a:r>
            <a:r>
              <a:rPr lang="en-US" sz="1600" dirty="0"/>
              <a:t>– </a:t>
            </a:r>
            <a:r>
              <a:rPr lang="en-US" sz="1600" dirty="0" err="1"/>
              <a:t>nur</a:t>
            </a:r>
            <a:r>
              <a:rPr lang="en-US" sz="1600" dirty="0"/>
              <a:t> </a:t>
            </a:r>
            <a:r>
              <a:rPr lang="en-US" sz="1600" dirty="0" err="1"/>
              <a:t>wenige</a:t>
            </a:r>
            <a:r>
              <a:rPr lang="en-US" sz="1600" dirty="0"/>
              <a:t> </a:t>
            </a:r>
            <a:r>
              <a:rPr lang="en-US" sz="1600" dirty="0" err="1"/>
              <a:t>können</a:t>
            </a:r>
            <a:r>
              <a:rPr lang="en-US" sz="1600" dirty="0"/>
              <a:t> dies </a:t>
            </a:r>
            <a:r>
              <a:rPr lang="en-US" sz="1600" dirty="0" err="1"/>
              <a:t>alleine</a:t>
            </a:r>
            <a:r>
              <a:rPr lang="en-US" sz="1600" dirty="0"/>
              <a:t> </a:t>
            </a:r>
            <a:r>
              <a:rPr lang="en-US" sz="1600" dirty="0" err="1"/>
              <a:t>bewältigen</a:t>
            </a:r>
            <a:r>
              <a:rPr lang="en-US" sz="1600" dirty="0"/>
              <a:t>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61C8A52-A1BA-417C-912C-5ECAC9C3EF0C}"/>
              </a:ext>
            </a:extLst>
          </p:cNvPr>
          <p:cNvSpPr txBox="1"/>
          <p:nvPr/>
        </p:nvSpPr>
        <p:spPr>
          <a:xfrm>
            <a:off x="838200" y="2148639"/>
            <a:ext cx="8701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cs typeface="Poppins" panose="00000500000000000000" pitchFamily="2" charset="0"/>
              </a:rPr>
              <a:t>Viele </a:t>
            </a:r>
            <a:r>
              <a:rPr lang="en-US" sz="1600" dirty="0" err="1">
                <a:cs typeface="Poppins" panose="00000500000000000000" pitchFamily="2" charset="0"/>
              </a:rPr>
              <a:t>technische</a:t>
            </a:r>
            <a:r>
              <a:rPr lang="en-US" sz="1600" dirty="0">
                <a:cs typeface="Poppins" panose="00000500000000000000" pitchFamily="2" charset="0"/>
              </a:rPr>
              <a:t> Ideen </a:t>
            </a:r>
            <a:r>
              <a:rPr lang="en-US" sz="1600" dirty="0" err="1">
                <a:cs typeface="Poppins" panose="00000500000000000000" pitchFamily="2" charset="0"/>
              </a:rPr>
              <a:t>scheitern</a:t>
            </a:r>
            <a:r>
              <a:rPr lang="en-US" sz="1600" dirty="0">
                <a:cs typeface="Poppins" panose="00000500000000000000" pitchFamily="2" charset="0"/>
              </a:rPr>
              <a:t> – nicht </a:t>
            </a:r>
            <a:r>
              <a:rPr lang="en-US" sz="1600" dirty="0" err="1">
                <a:cs typeface="Poppins" panose="00000500000000000000" pitchFamily="2" charset="0"/>
              </a:rPr>
              <a:t>weil</a:t>
            </a:r>
            <a:r>
              <a:rPr lang="en-US" sz="1600" dirty="0">
                <a:cs typeface="Poppins" panose="00000500000000000000" pitchFamily="2" charset="0"/>
              </a:rPr>
              <a:t> es </a:t>
            </a:r>
            <a:r>
              <a:rPr lang="en-US" sz="1600" dirty="0" err="1">
                <a:cs typeface="Poppins" panose="00000500000000000000" pitchFamily="2" charset="0"/>
              </a:rPr>
              <a:t>ihnen</a:t>
            </a:r>
            <a:r>
              <a:rPr lang="en-US" sz="1600" dirty="0">
                <a:cs typeface="Poppins" panose="00000500000000000000" pitchFamily="2" charset="0"/>
              </a:rPr>
              <a:t> n </a:t>
            </a:r>
            <a:r>
              <a:rPr lang="en-US" sz="1600" dirty="0" err="1">
                <a:cs typeface="Poppins" panose="00000500000000000000" pitchFamily="2" charset="0"/>
              </a:rPr>
              <a:t>Visionen</a:t>
            </a:r>
            <a:r>
              <a:rPr lang="en-US" sz="1600" dirty="0">
                <a:cs typeface="Poppins" panose="00000500000000000000" pitchFamily="2" charset="0"/>
              </a:rPr>
              <a:t> </a:t>
            </a:r>
            <a:r>
              <a:rPr lang="en-US" sz="1600" dirty="0" err="1">
                <a:cs typeface="Poppins" panose="00000500000000000000" pitchFamily="2" charset="0"/>
              </a:rPr>
              <a:t>mangelt</a:t>
            </a:r>
            <a:r>
              <a:rPr lang="en-US" sz="1600" dirty="0">
                <a:cs typeface="Poppins" panose="00000500000000000000" pitchFamily="2" charset="0"/>
              </a:rPr>
              <a:t>, </a:t>
            </a:r>
            <a:r>
              <a:rPr lang="en-US" sz="1600" dirty="0" err="1">
                <a:cs typeface="Poppins" panose="00000500000000000000" pitchFamily="2" charset="0"/>
              </a:rPr>
              <a:t>sondern</a:t>
            </a:r>
            <a:r>
              <a:rPr lang="en-US" sz="1600" dirty="0">
                <a:cs typeface="Poppins" panose="00000500000000000000" pitchFamily="2" charset="0"/>
              </a:rPr>
              <a:t> </a:t>
            </a:r>
            <a:r>
              <a:rPr lang="en-US" sz="1600" dirty="0" err="1">
                <a:cs typeface="Poppins" panose="00000500000000000000" pitchFamily="2" charset="0"/>
              </a:rPr>
              <a:t>weil</a:t>
            </a:r>
            <a:r>
              <a:rPr lang="en-US" sz="1600" dirty="0">
                <a:cs typeface="Poppins" panose="00000500000000000000" pitchFamily="2" charset="0"/>
              </a:rPr>
              <a:t> die </a:t>
            </a:r>
            <a:r>
              <a:rPr lang="en-US" sz="1600" dirty="0" err="1">
                <a:cs typeface="Poppins" panose="00000500000000000000" pitchFamily="2" charset="0"/>
              </a:rPr>
              <a:t>Gründer</a:t>
            </a:r>
            <a:r>
              <a:rPr lang="en-US" sz="1600" dirty="0">
                <a:cs typeface="Poppins" panose="00000500000000000000" pitchFamily="2" charset="0"/>
              </a:rPr>
              <a:t> </a:t>
            </a:r>
            <a:r>
              <a:rPr lang="en-US" sz="1600" dirty="0" err="1">
                <a:cs typeface="Poppins" panose="00000500000000000000" pitchFamily="2" charset="0"/>
              </a:rPr>
              <a:t>Schwierigkeiten</a:t>
            </a:r>
            <a:r>
              <a:rPr lang="en-US" sz="1600" dirty="0">
                <a:cs typeface="Poppins" panose="00000500000000000000" pitchFamily="2" charset="0"/>
              </a:rPr>
              <a:t> </a:t>
            </a:r>
            <a:r>
              <a:rPr lang="en-US" sz="1600" dirty="0" err="1">
                <a:cs typeface="Poppins" panose="00000500000000000000" pitchFamily="2" charset="0"/>
              </a:rPr>
              <a:t>haben</a:t>
            </a:r>
            <a:r>
              <a:rPr lang="en-US" sz="1600" dirty="0">
                <a:cs typeface="Poppins" panose="00000500000000000000" pitchFamily="2" charset="0"/>
              </a:rPr>
              <a:t>, </a:t>
            </a:r>
            <a:r>
              <a:rPr lang="en-US" sz="1600" b="1" dirty="0">
                <a:cs typeface="Poppins" panose="00000500000000000000" pitchFamily="2" charset="0"/>
              </a:rPr>
              <a:t>Ideen in </a:t>
            </a:r>
            <a:r>
              <a:rPr lang="en-US" sz="1600" b="1" dirty="0" err="1">
                <a:cs typeface="Poppins" panose="00000500000000000000" pitchFamily="2" charset="0"/>
              </a:rPr>
              <a:t>skalierbare</a:t>
            </a:r>
            <a:r>
              <a:rPr lang="en-US" sz="1600" b="1" dirty="0">
                <a:cs typeface="Poppins" panose="00000500000000000000" pitchFamily="2" charset="0"/>
              </a:rPr>
              <a:t> </a:t>
            </a:r>
            <a:r>
              <a:rPr lang="en-US" sz="1600" b="1" dirty="0" err="1">
                <a:cs typeface="Poppins" panose="00000500000000000000" pitchFamily="2" charset="0"/>
              </a:rPr>
              <a:t>Unternehmen</a:t>
            </a:r>
            <a:r>
              <a:rPr lang="en-US" sz="1600" b="1" dirty="0">
                <a:cs typeface="Poppins" panose="00000500000000000000" pitchFamily="2" charset="0"/>
              </a:rPr>
              <a:t> </a:t>
            </a:r>
            <a:r>
              <a:rPr lang="en-US" sz="1600" b="1" dirty="0" err="1">
                <a:cs typeface="Poppins" panose="00000500000000000000" pitchFamily="2" charset="0"/>
              </a:rPr>
              <a:t>umzusetzen</a:t>
            </a:r>
            <a:r>
              <a:rPr lang="en-US" sz="1600" dirty="0">
                <a:cs typeface="Poppins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6350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5EEB4441-41B2-5259-EAE7-BB97B1FF7E81}"/>
              </a:ext>
            </a:extLst>
          </p:cNvPr>
          <p:cNvSpPr/>
          <p:nvPr/>
        </p:nvSpPr>
        <p:spPr>
          <a:xfrm>
            <a:off x="45720" y="-141161"/>
            <a:ext cx="12192000" cy="1831850"/>
          </a:xfrm>
          <a:prstGeom prst="rect">
            <a:avLst/>
          </a:prstGeom>
          <a:solidFill>
            <a:srgbClr val="DFDFDF"/>
          </a:solidFill>
          <a:ln>
            <a:solidFill>
              <a:srgbClr val="DFDF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5AC6D19-6BAD-804F-4C45-813453DC9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003" y="0"/>
            <a:ext cx="1690689" cy="1690689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54C0B3EB-B03A-B1F7-0C09-5EE7C917B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505106"/>
            <a:ext cx="10515600" cy="960602"/>
          </a:xfrm>
        </p:spPr>
        <p:txBody>
          <a:bodyPr>
            <a:normAutofit fontScale="90000"/>
          </a:bodyPr>
          <a:lstStyle/>
          <a:p>
            <a:r>
              <a:rPr lang="de-DE" sz="32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Von der Vision zum skalierbaren </a:t>
            </a:r>
            <a:br>
              <a:rPr lang="de-DE" sz="3200" dirty="0">
                <a:latin typeface="Poppins SemiBold" panose="00000700000000000000" pitchFamily="2" charset="0"/>
                <a:cs typeface="Poppins SemiBold" panose="00000700000000000000" pitchFamily="2" charset="0"/>
              </a:rPr>
            </a:br>
            <a:r>
              <a:rPr lang="de-DE" sz="32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IT-Unternehmen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AE38F65-0814-BA0C-8A72-E848C714C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920" y="2144528"/>
            <a:ext cx="10515600" cy="385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cs typeface="Poppins Medium" panose="00000600000000000000" pitchFamily="2" charset="0"/>
              </a:rPr>
              <a:t>Wir </a:t>
            </a:r>
            <a:r>
              <a:rPr lang="en-US" sz="1600" dirty="0" err="1">
                <a:cs typeface="Poppins Medium" panose="00000600000000000000" pitchFamily="2" charset="0"/>
              </a:rPr>
              <a:t>verwandeln</a:t>
            </a:r>
            <a:r>
              <a:rPr lang="en-US" sz="1600" dirty="0">
                <a:cs typeface="Poppins Medium" panose="00000600000000000000" pitchFamily="2" charset="0"/>
              </a:rPr>
              <a:t> IT-Ideen in </a:t>
            </a:r>
            <a:r>
              <a:rPr lang="en-US" sz="1600" dirty="0" err="1">
                <a:cs typeface="Poppins Medium" panose="00000600000000000000" pitchFamily="2" charset="0"/>
              </a:rPr>
              <a:t>erfolgreiche</a:t>
            </a:r>
            <a:r>
              <a:rPr lang="en-US" sz="1600" dirty="0">
                <a:cs typeface="Poppins Medium" panose="00000600000000000000" pitchFamily="2" charset="0"/>
              </a:rPr>
              <a:t> </a:t>
            </a:r>
            <a:r>
              <a:rPr lang="en-US" sz="1600" dirty="0" err="1">
                <a:cs typeface="Poppins Medium" panose="00000600000000000000" pitchFamily="2" charset="0"/>
              </a:rPr>
              <a:t>Unternehmen</a:t>
            </a:r>
            <a:r>
              <a:rPr lang="en-US" sz="1600" dirty="0">
                <a:cs typeface="Poppins Medium" panose="00000600000000000000" pitchFamily="2" charset="0"/>
              </a:rPr>
              <a:t> – </a:t>
            </a:r>
            <a:r>
              <a:rPr lang="en-US" sz="1600" dirty="0" err="1">
                <a:cs typeface="Poppins Medium" panose="00000600000000000000" pitchFamily="2" charset="0"/>
              </a:rPr>
              <a:t>mit</a:t>
            </a:r>
            <a:r>
              <a:rPr lang="en-US" sz="1600" dirty="0">
                <a:cs typeface="Poppins Medium" panose="00000600000000000000" pitchFamily="2" charset="0"/>
              </a:rPr>
              <a:t> </a:t>
            </a:r>
            <a:r>
              <a:rPr lang="en-US" sz="1600" b="1" dirty="0" err="1">
                <a:cs typeface="Poppins Medium" panose="00000600000000000000" pitchFamily="2" charset="0"/>
              </a:rPr>
              <a:t>Führunsstärke</a:t>
            </a:r>
            <a:r>
              <a:rPr lang="en-US" sz="1600" b="1" dirty="0">
                <a:cs typeface="Poppins Medium" panose="00000600000000000000" pitchFamily="2" charset="0"/>
              </a:rPr>
              <a:t>, Mentoring</a:t>
            </a:r>
            <a:r>
              <a:rPr lang="en-US" sz="1600" dirty="0">
                <a:cs typeface="Poppins Medium" panose="00000600000000000000" pitchFamily="2" charset="0"/>
              </a:rPr>
              <a:t> und </a:t>
            </a:r>
            <a:r>
              <a:rPr lang="en-US" sz="1600" b="1" dirty="0" err="1">
                <a:cs typeface="Poppins Medium" panose="00000600000000000000" pitchFamily="2" charset="0"/>
              </a:rPr>
              <a:t>intelligentem</a:t>
            </a:r>
            <a:r>
              <a:rPr lang="en-US" sz="1600" b="1" dirty="0">
                <a:cs typeface="Poppins Medium" panose="00000600000000000000" pitchFamily="2" charset="0"/>
              </a:rPr>
              <a:t> Kapital</a:t>
            </a:r>
            <a:r>
              <a:rPr lang="en-US" sz="1600" dirty="0">
                <a:cs typeface="Poppins Medium" panose="00000600000000000000" pitchFamily="2" charset="0"/>
              </a:rPr>
              <a:t>.</a:t>
            </a:r>
            <a:endParaRPr lang="de-DE" sz="1600" dirty="0">
              <a:cs typeface="Poppins Medium" panose="00000600000000000000" pitchFamily="2" charset="0"/>
            </a:endParaRPr>
          </a:p>
        </p:txBody>
      </p:sp>
      <p:pic>
        <p:nvPicPr>
          <p:cNvPr id="8" name="Grafik 7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0C87126A-EF6B-C797-9928-A5739B765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74" y="3040896"/>
            <a:ext cx="1201472" cy="1201472"/>
          </a:xfrm>
          <a:prstGeom prst="rect">
            <a:avLst/>
          </a:prstGeom>
        </p:spPr>
      </p:pic>
      <p:pic>
        <p:nvPicPr>
          <p:cNvPr id="9" name="Grafik 8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773C5130-0009-EC8B-3AAE-902A95931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09" y="2959978"/>
            <a:ext cx="1282387" cy="1282387"/>
          </a:xfrm>
          <a:prstGeom prst="rect">
            <a:avLst/>
          </a:prstGeom>
        </p:spPr>
      </p:pic>
      <p:pic>
        <p:nvPicPr>
          <p:cNvPr id="10" name="Grafik 9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6BCDADDF-407B-5707-6646-FC6E3A421C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639" y="2959978"/>
            <a:ext cx="1282387" cy="128238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1DE0A88-91D2-EFE8-FC56-5768A7FE61AE}"/>
              </a:ext>
            </a:extLst>
          </p:cNvPr>
          <p:cNvSpPr txBox="1"/>
          <p:nvPr/>
        </p:nvSpPr>
        <p:spPr>
          <a:xfrm>
            <a:off x="990523" y="4518773"/>
            <a:ext cx="2805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Strategisches Mentoring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B255C2A-6415-C264-5203-AFB65B7E6E36}"/>
              </a:ext>
            </a:extLst>
          </p:cNvPr>
          <p:cNvSpPr txBox="1"/>
          <p:nvPr/>
        </p:nvSpPr>
        <p:spPr>
          <a:xfrm>
            <a:off x="4688600" y="4518773"/>
            <a:ext cx="230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Führung auf C-Level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48F5F08-6489-EB45-F48A-C8B287DBDF59}"/>
              </a:ext>
            </a:extLst>
          </p:cNvPr>
          <p:cNvSpPr txBox="1"/>
          <p:nvPr/>
        </p:nvSpPr>
        <p:spPr>
          <a:xfrm>
            <a:off x="7677650" y="4518773"/>
            <a:ext cx="3176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Partnerschaften &amp; Netzwerk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0390C70-3980-163F-4107-0909B6CE993E}"/>
              </a:ext>
            </a:extLst>
          </p:cNvPr>
          <p:cNvSpPr txBox="1"/>
          <p:nvPr/>
        </p:nvSpPr>
        <p:spPr>
          <a:xfrm>
            <a:off x="1195994" y="4958363"/>
            <a:ext cx="23944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cs typeface="Segoe UI" panose="020B0502040204020203" pitchFamily="34" charset="0"/>
              </a:rPr>
              <a:t>Wir </a:t>
            </a:r>
            <a:r>
              <a:rPr lang="en-US" sz="1400" dirty="0" err="1">
                <a:cs typeface="Segoe UI" panose="020B0502040204020203" pitchFamily="34" charset="0"/>
              </a:rPr>
              <a:t>begleiten</a:t>
            </a:r>
            <a:r>
              <a:rPr lang="en-US" sz="1400" dirty="0">
                <a:cs typeface="Segoe UI" panose="020B0502040204020203" pitchFamily="34" charset="0"/>
              </a:rPr>
              <a:t> </a:t>
            </a:r>
            <a:r>
              <a:rPr lang="en-US" sz="1400" dirty="0" err="1">
                <a:cs typeface="Segoe UI" panose="020B0502040204020203" pitchFamily="34" charset="0"/>
              </a:rPr>
              <a:t>Gründer</a:t>
            </a:r>
            <a:r>
              <a:rPr lang="en-US" sz="1400" dirty="0">
                <a:cs typeface="Segoe UI" panose="020B0502040204020203" pitchFamily="34" charset="0"/>
              </a:rPr>
              <a:t> </a:t>
            </a:r>
            <a:r>
              <a:rPr lang="en-US" sz="1400" dirty="0" err="1">
                <a:cs typeface="Segoe UI" panose="020B0502040204020203" pitchFamily="34" charset="0"/>
              </a:rPr>
              <a:t>bei</a:t>
            </a:r>
            <a:r>
              <a:rPr lang="en-US" sz="1400" dirty="0">
                <a:cs typeface="Segoe UI" panose="020B0502040204020203" pitchFamily="34" charset="0"/>
              </a:rPr>
              <a:t> der </a:t>
            </a:r>
            <a:r>
              <a:rPr lang="en-US" sz="1400" dirty="0" err="1">
                <a:cs typeface="Segoe UI" panose="020B0502040204020203" pitchFamily="34" charset="0"/>
              </a:rPr>
              <a:t>Validierung</a:t>
            </a:r>
            <a:r>
              <a:rPr lang="en-US" sz="1400" dirty="0">
                <a:cs typeface="Segoe UI" panose="020B0502040204020203" pitchFamily="34" charset="0"/>
              </a:rPr>
              <a:t>, </a:t>
            </a:r>
            <a:r>
              <a:rPr lang="en-US" sz="1400" dirty="0" err="1">
                <a:cs typeface="Segoe UI" panose="020B0502040204020203" pitchFamily="34" charset="0"/>
              </a:rPr>
              <a:t>Produktionsstrategie</a:t>
            </a:r>
            <a:r>
              <a:rPr lang="en-US" sz="1400" dirty="0">
                <a:cs typeface="Segoe UI" panose="020B0502040204020203" pitchFamily="34" charset="0"/>
              </a:rPr>
              <a:t> und dem </a:t>
            </a:r>
            <a:r>
              <a:rPr lang="en-US" sz="1400" dirty="0" err="1">
                <a:cs typeface="Segoe UI" panose="020B0502040204020203" pitchFamily="34" charset="0"/>
              </a:rPr>
              <a:t>Wachstum</a:t>
            </a:r>
            <a:r>
              <a:rPr lang="en-US" sz="1400" dirty="0">
                <a:cs typeface="Segoe UI" panose="020B0502040204020203" pitchFamily="34" charset="0"/>
              </a:rPr>
              <a:t> und </a:t>
            </a:r>
            <a:r>
              <a:rPr lang="en-US" sz="1400" dirty="0" err="1">
                <a:cs typeface="Segoe UI" panose="020B0502040204020203" pitchFamily="34" charset="0"/>
              </a:rPr>
              <a:t>bietet</a:t>
            </a:r>
            <a:r>
              <a:rPr lang="en-US" sz="1400" dirty="0">
                <a:cs typeface="Segoe UI" panose="020B0502040204020203" pitchFamily="34" charset="0"/>
              </a:rPr>
              <a:t> </a:t>
            </a:r>
            <a:r>
              <a:rPr lang="en-US" sz="1400" dirty="0" err="1">
                <a:cs typeface="Segoe UI" panose="020B0502040204020203" pitchFamily="34" charset="0"/>
              </a:rPr>
              <a:t>ihnen</a:t>
            </a:r>
            <a:r>
              <a:rPr lang="en-US" sz="1400" dirty="0">
                <a:cs typeface="Segoe UI" panose="020B0502040204020203" pitchFamily="34" charset="0"/>
              </a:rPr>
              <a:t> </a:t>
            </a:r>
            <a:r>
              <a:rPr lang="en-US" sz="1400" dirty="0" err="1">
                <a:cs typeface="Segoe UI" panose="020B0502040204020203" pitchFamily="34" charset="0"/>
              </a:rPr>
              <a:t>vom</a:t>
            </a:r>
            <a:r>
              <a:rPr lang="en-US" sz="1400" dirty="0">
                <a:cs typeface="Segoe UI" panose="020B0502040204020203" pitchFamily="34" charset="0"/>
              </a:rPr>
              <a:t> </a:t>
            </a:r>
            <a:r>
              <a:rPr lang="en-US" sz="1400" dirty="0" err="1">
                <a:cs typeface="Segoe UI" panose="020B0502040204020203" pitchFamily="34" charset="0"/>
              </a:rPr>
              <a:t>ersten</a:t>
            </a:r>
            <a:r>
              <a:rPr lang="en-US" sz="1400" dirty="0">
                <a:cs typeface="Segoe UI" panose="020B0502040204020203" pitchFamily="34" charset="0"/>
              </a:rPr>
              <a:t> Tag an </a:t>
            </a:r>
            <a:r>
              <a:rPr lang="en-US" sz="1400" dirty="0" err="1">
                <a:cs typeface="Segoe UI" panose="020B0502040204020203" pitchFamily="34" charset="0"/>
              </a:rPr>
              <a:t>praktische</a:t>
            </a:r>
            <a:r>
              <a:rPr lang="en-US" sz="1400" dirty="0">
                <a:cs typeface="Segoe UI" panose="020B0502040204020203" pitchFamily="34" charset="0"/>
              </a:rPr>
              <a:t> </a:t>
            </a:r>
            <a:r>
              <a:rPr lang="en-US" sz="1400" dirty="0" err="1">
                <a:cs typeface="Segoe UI" panose="020B0502040204020203" pitchFamily="34" charset="0"/>
              </a:rPr>
              <a:t>Unterstützung</a:t>
            </a:r>
            <a:r>
              <a:rPr lang="en-US" sz="1400" dirty="0">
                <a:cs typeface="Segoe UI" panose="020B0502040204020203" pitchFamily="34" charset="0"/>
              </a:rPr>
              <a:t>.</a:t>
            </a:r>
            <a:endParaRPr lang="de-DE" sz="1400" dirty="0">
              <a:cs typeface="Segoe UI" panose="020B0502040204020203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FF66F71-3BB6-9BCE-6557-12E808BD9BF3}"/>
              </a:ext>
            </a:extLst>
          </p:cNvPr>
          <p:cNvSpPr txBox="1"/>
          <p:nvPr/>
        </p:nvSpPr>
        <p:spPr>
          <a:xfrm>
            <a:off x="4580524" y="4954197"/>
            <a:ext cx="25196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cs typeface="Segoe UI" panose="020B0502040204020203" pitchFamily="34" charset="0"/>
              </a:rPr>
              <a:t>Wir treten als erfahrene CTOs, COOs oder Berater auf, um Führungslücken zu schließen und die technische und operative Umsetzung zu beschleunigen.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BD6A972-E5D2-8F17-F9BA-579779280671}"/>
              </a:ext>
            </a:extLst>
          </p:cNvPr>
          <p:cNvSpPr txBox="1"/>
          <p:nvPr/>
        </p:nvSpPr>
        <p:spPr>
          <a:xfrm>
            <a:off x="7968408" y="4950046"/>
            <a:ext cx="2594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cs typeface="Segoe UI" panose="020B0502040204020203" pitchFamily="34" charset="0"/>
              </a:rPr>
              <a:t>Wir </a:t>
            </a:r>
            <a:r>
              <a:rPr lang="en-US" sz="1400" dirty="0" err="1">
                <a:cs typeface="Segoe UI" panose="020B0502040204020203" pitchFamily="34" charset="0"/>
              </a:rPr>
              <a:t>bringen</a:t>
            </a:r>
            <a:r>
              <a:rPr lang="en-US" sz="1400" dirty="0">
                <a:cs typeface="Segoe UI" panose="020B0502040204020203" pitchFamily="34" charset="0"/>
              </a:rPr>
              <a:t> Startups </a:t>
            </a:r>
            <a:r>
              <a:rPr lang="en-US" sz="1400" dirty="0" err="1">
                <a:cs typeface="Segoe UI" panose="020B0502040204020203" pitchFamily="34" charset="0"/>
              </a:rPr>
              <a:t>mit</a:t>
            </a:r>
            <a:r>
              <a:rPr lang="en-US" sz="1400" dirty="0">
                <a:cs typeface="Segoe UI" panose="020B0502040204020203" pitchFamily="34" charset="0"/>
              </a:rPr>
              <a:t> </a:t>
            </a:r>
            <a:r>
              <a:rPr lang="en-US" sz="1400" dirty="0" err="1">
                <a:cs typeface="Segoe UI" panose="020B0502040204020203" pitchFamily="34" charset="0"/>
              </a:rPr>
              <a:t>Experten</a:t>
            </a:r>
            <a:r>
              <a:rPr lang="en-US" sz="1400" dirty="0">
                <a:cs typeface="Segoe UI" panose="020B0502040204020203" pitchFamily="34" charset="0"/>
              </a:rPr>
              <a:t>, </a:t>
            </a:r>
            <a:r>
              <a:rPr lang="en-US" sz="1400" dirty="0" err="1">
                <a:cs typeface="Segoe UI" panose="020B0502040204020203" pitchFamily="34" charset="0"/>
              </a:rPr>
              <a:t>Partnern</a:t>
            </a:r>
            <a:r>
              <a:rPr lang="en-US" sz="1400" dirty="0">
                <a:cs typeface="Segoe UI" panose="020B0502040204020203" pitchFamily="34" charset="0"/>
              </a:rPr>
              <a:t> und </a:t>
            </a:r>
            <a:r>
              <a:rPr lang="en-US" sz="1400" dirty="0" err="1">
                <a:cs typeface="Segoe UI" panose="020B0502040204020203" pitchFamily="34" charset="0"/>
              </a:rPr>
              <a:t>Ressourcen</a:t>
            </a:r>
            <a:r>
              <a:rPr lang="en-US" sz="1400" dirty="0">
                <a:cs typeface="Segoe UI" panose="020B0502040204020203" pitchFamily="34" charset="0"/>
              </a:rPr>
              <a:t> </a:t>
            </a:r>
            <a:r>
              <a:rPr lang="en-US" sz="1400" dirty="0" err="1">
                <a:cs typeface="Segoe UI" panose="020B0502040204020203" pitchFamily="34" charset="0"/>
              </a:rPr>
              <a:t>zusammen</a:t>
            </a:r>
            <a:r>
              <a:rPr lang="en-US" sz="1400" dirty="0">
                <a:cs typeface="Segoe UI" panose="020B0502040204020203" pitchFamily="34" charset="0"/>
              </a:rPr>
              <a:t>, die </a:t>
            </a:r>
            <a:r>
              <a:rPr lang="en-US" sz="1400" dirty="0" err="1">
                <a:cs typeface="Segoe UI" panose="020B0502040204020203" pitchFamily="34" charset="0"/>
              </a:rPr>
              <a:t>ihnen</a:t>
            </a:r>
            <a:r>
              <a:rPr lang="en-US" sz="1400" dirty="0">
                <a:cs typeface="Segoe UI" panose="020B0502040204020203" pitchFamily="34" charset="0"/>
              </a:rPr>
              <a:t> </a:t>
            </a:r>
            <a:r>
              <a:rPr lang="en-US" sz="1400" dirty="0" err="1">
                <a:cs typeface="Segoe UI" panose="020B0502040204020203" pitchFamily="34" charset="0"/>
              </a:rPr>
              <a:t>eine</a:t>
            </a:r>
            <a:r>
              <a:rPr lang="en-US" sz="1400" dirty="0">
                <a:cs typeface="Segoe UI" panose="020B0502040204020203" pitchFamily="34" charset="0"/>
              </a:rPr>
              <a:t> effective </a:t>
            </a:r>
            <a:r>
              <a:rPr lang="en-US" sz="1400" dirty="0" err="1">
                <a:cs typeface="Segoe UI" panose="020B0502040204020203" pitchFamily="34" charset="0"/>
              </a:rPr>
              <a:t>Skalierung</a:t>
            </a:r>
            <a:r>
              <a:rPr lang="en-US" sz="1400" dirty="0">
                <a:cs typeface="Segoe UI" panose="020B0502040204020203" pitchFamily="34" charset="0"/>
              </a:rPr>
              <a:t> </a:t>
            </a:r>
            <a:r>
              <a:rPr lang="en-US" sz="1400" dirty="0" err="1">
                <a:cs typeface="Segoe UI" panose="020B0502040204020203" pitchFamily="34" charset="0"/>
              </a:rPr>
              <a:t>ermöglichen</a:t>
            </a:r>
            <a:r>
              <a:rPr lang="en-US" sz="1400" dirty="0">
                <a:cs typeface="Segoe UI" panose="020B0502040204020203" pitchFamily="34" charset="0"/>
              </a:rPr>
              <a:t> – </a:t>
            </a:r>
            <a:r>
              <a:rPr lang="en-US" sz="1400" dirty="0" err="1">
                <a:cs typeface="Segoe UI" panose="020B0502040204020203" pitchFamily="34" charset="0"/>
              </a:rPr>
              <a:t>ohne</a:t>
            </a:r>
            <a:r>
              <a:rPr lang="en-US" sz="1400" dirty="0">
                <a:cs typeface="Segoe UI" panose="020B0502040204020203" pitchFamily="34" charset="0"/>
              </a:rPr>
              <a:t> den </a:t>
            </a:r>
            <a:r>
              <a:rPr lang="en-US" sz="1400" dirty="0" err="1">
                <a:cs typeface="Segoe UI" panose="020B0502040204020203" pitchFamily="34" charset="0"/>
              </a:rPr>
              <a:t>Fokus</a:t>
            </a:r>
            <a:r>
              <a:rPr lang="en-US" sz="1400" dirty="0">
                <a:cs typeface="Segoe UI" panose="020B0502040204020203" pitchFamily="34" charset="0"/>
              </a:rPr>
              <a:t> auf Kapital </a:t>
            </a:r>
            <a:r>
              <a:rPr lang="en-US" sz="1400" dirty="0" err="1">
                <a:cs typeface="Segoe UI" panose="020B0502040204020203" pitchFamily="34" charset="0"/>
              </a:rPr>
              <a:t>zu</a:t>
            </a:r>
            <a:r>
              <a:rPr lang="en-US" sz="1400" dirty="0">
                <a:cs typeface="Segoe UI" panose="020B0502040204020203" pitchFamily="34" charset="0"/>
              </a:rPr>
              <a:t> </a:t>
            </a:r>
            <a:r>
              <a:rPr lang="en-US" sz="1400" dirty="0" err="1">
                <a:cs typeface="Segoe UI" panose="020B0502040204020203" pitchFamily="34" charset="0"/>
              </a:rPr>
              <a:t>legen</a:t>
            </a:r>
            <a:r>
              <a:rPr lang="en-US" sz="1400" dirty="0">
                <a:cs typeface="Segoe UI" panose="020B0502040204020203" pitchFamily="34" charset="0"/>
              </a:rPr>
              <a:t>.</a:t>
            </a:r>
            <a:endParaRPr lang="de-DE" sz="1400" dirty="0"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313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42F4F04-7FAA-233F-9D94-95F0AB1718C0}"/>
              </a:ext>
            </a:extLst>
          </p:cNvPr>
          <p:cNvSpPr/>
          <p:nvPr/>
        </p:nvSpPr>
        <p:spPr>
          <a:xfrm>
            <a:off x="0" y="-141161"/>
            <a:ext cx="12192000" cy="1831850"/>
          </a:xfrm>
          <a:prstGeom prst="rect">
            <a:avLst/>
          </a:prstGeom>
          <a:solidFill>
            <a:srgbClr val="DFDFDF"/>
          </a:solidFill>
          <a:ln>
            <a:solidFill>
              <a:srgbClr val="DFDF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24682B2-1B8F-D8B3-4CA1-330069501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8283" y="0"/>
            <a:ext cx="1690689" cy="1690689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B09CEF37-0018-3A0B-C44E-B20306CCC471}"/>
              </a:ext>
            </a:extLst>
          </p:cNvPr>
          <p:cNvSpPr txBox="1">
            <a:spLocks/>
          </p:cNvSpPr>
          <p:nvPr/>
        </p:nvSpPr>
        <p:spPr>
          <a:xfrm>
            <a:off x="838200" y="730086"/>
            <a:ext cx="10515600" cy="960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Zielmarkt</a:t>
            </a:r>
            <a:r>
              <a:rPr lang="en-US" sz="32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und </a:t>
            </a:r>
            <a:r>
              <a:rPr lang="en-US" sz="32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Segmentierung</a:t>
            </a:r>
            <a:endParaRPr lang="de-DE" sz="32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9F8FB99C-2301-6C17-436D-EC6992EBB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0297"/>
            <a:ext cx="10515600" cy="385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err="1">
                <a:cs typeface="Poppins Medium" panose="00000600000000000000" pitchFamily="2" charset="0"/>
              </a:rPr>
              <a:t>Fokus</a:t>
            </a:r>
            <a:r>
              <a:rPr lang="en-US" sz="1600" dirty="0">
                <a:cs typeface="Poppins Medium" panose="00000600000000000000" pitchFamily="2" charset="0"/>
              </a:rPr>
              <a:t> auf </a:t>
            </a:r>
            <a:r>
              <a:rPr lang="en-US" sz="1600" dirty="0" err="1">
                <a:cs typeface="Poppins Medium" panose="00000600000000000000" pitchFamily="2" charset="0"/>
              </a:rPr>
              <a:t>Gründung</a:t>
            </a:r>
            <a:r>
              <a:rPr lang="en-US" sz="1600" dirty="0">
                <a:cs typeface="Poppins Medium" panose="00000600000000000000" pitchFamily="2" charset="0"/>
              </a:rPr>
              <a:t> von IT- und </a:t>
            </a:r>
            <a:r>
              <a:rPr lang="en-US" sz="1600" dirty="0" err="1">
                <a:cs typeface="Poppins Medium" panose="00000600000000000000" pitchFamily="2" charset="0"/>
              </a:rPr>
              <a:t>Technologieunternehmen</a:t>
            </a:r>
            <a:r>
              <a:rPr lang="en-US" sz="1600" dirty="0">
                <a:cs typeface="Poppins Medium" panose="00000600000000000000" pitchFamily="2" charset="0"/>
              </a:rPr>
              <a:t> in der </a:t>
            </a:r>
            <a:r>
              <a:rPr lang="en-US" sz="1600" dirty="0" err="1">
                <a:cs typeface="Poppins Medium" panose="00000600000000000000" pitchFamily="2" charset="0"/>
              </a:rPr>
              <a:t>Frühphase</a:t>
            </a:r>
            <a:endParaRPr lang="de-DE" sz="1600" dirty="0">
              <a:cs typeface="Poppins Medium" panose="00000600000000000000" pitchFamily="2" charset="0"/>
            </a:endParaRPr>
          </a:p>
        </p:txBody>
      </p:sp>
      <p:pic>
        <p:nvPicPr>
          <p:cNvPr id="8" name="Grafik 7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FBE7A65C-3FE5-EDC8-6F83-A9497B54F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75" y="5476567"/>
            <a:ext cx="736113" cy="720452"/>
          </a:xfrm>
          <a:prstGeom prst="rect">
            <a:avLst/>
          </a:prstGeom>
        </p:spPr>
      </p:pic>
      <p:pic>
        <p:nvPicPr>
          <p:cNvPr id="9" name="Grafik 8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9EAB2FC0-0AE1-CBE1-1476-419B9D7BDC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76" y="4149667"/>
            <a:ext cx="736113" cy="720452"/>
          </a:xfrm>
          <a:prstGeom prst="rect">
            <a:avLst/>
          </a:prstGeom>
        </p:spPr>
      </p:pic>
      <p:pic>
        <p:nvPicPr>
          <p:cNvPr id="10" name="Grafik 9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2E6E1507-E779-E7F6-A02A-1148038B15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607" y="2822767"/>
            <a:ext cx="720452" cy="72045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FDAD942-55E9-79D7-CE8E-18347ABF6E57}"/>
              </a:ext>
            </a:extLst>
          </p:cNvPr>
          <p:cNvSpPr txBox="1"/>
          <p:nvPr/>
        </p:nvSpPr>
        <p:spPr>
          <a:xfrm>
            <a:off x="1956816" y="2725322"/>
            <a:ext cx="1380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Ideenphase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DEC5BAB-0AAA-864A-DDB5-85AD0A8DF80C}"/>
              </a:ext>
            </a:extLst>
          </p:cNvPr>
          <p:cNvSpPr txBox="1"/>
          <p:nvPr/>
        </p:nvSpPr>
        <p:spPr>
          <a:xfrm>
            <a:off x="1956816" y="4090593"/>
            <a:ext cx="1380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Frühphase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8B263E4-54D1-5476-7767-D9BCF8B9B302}"/>
              </a:ext>
            </a:extLst>
          </p:cNvPr>
          <p:cNvSpPr txBox="1"/>
          <p:nvPr/>
        </p:nvSpPr>
        <p:spPr>
          <a:xfrm>
            <a:off x="1956815" y="5455865"/>
            <a:ext cx="1862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Skalierungsstufe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03928CD-5E96-FB8A-D8FF-FA26D4F8FFEF}"/>
              </a:ext>
            </a:extLst>
          </p:cNvPr>
          <p:cNvSpPr txBox="1"/>
          <p:nvPr/>
        </p:nvSpPr>
        <p:spPr>
          <a:xfrm>
            <a:off x="2048256" y="3063876"/>
            <a:ext cx="37216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Gründer</a:t>
            </a:r>
            <a:r>
              <a:rPr lang="en-US" sz="1400" dirty="0"/>
              <a:t> </a:t>
            </a:r>
            <a:r>
              <a:rPr lang="en-US" sz="1400" dirty="0" err="1"/>
              <a:t>mit</a:t>
            </a:r>
            <a:r>
              <a:rPr lang="en-US" sz="1400" dirty="0"/>
              <a:t> </a:t>
            </a:r>
            <a:r>
              <a:rPr lang="en-US" sz="1400" dirty="0" err="1"/>
              <a:t>einem</a:t>
            </a:r>
            <a:r>
              <a:rPr lang="en-US" sz="1400" dirty="0"/>
              <a:t> </a:t>
            </a:r>
            <a:r>
              <a:rPr lang="en-US" sz="1400" dirty="0" err="1"/>
              <a:t>ersten</a:t>
            </a:r>
            <a:r>
              <a:rPr lang="en-US" sz="1400" dirty="0"/>
              <a:t> </a:t>
            </a:r>
            <a:r>
              <a:rPr lang="en-US" sz="1400" dirty="0" err="1"/>
              <a:t>Konzept</a:t>
            </a:r>
            <a:r>
              <a:rPr lang="en-US" sz="1400" dirty="0"/>
              <a:t> </a:t>
            </a:r>
            <a:r>
              <a:rPr lang="en-US" sz="1400" dirty="0" err="1"/>
              <a:t>oder</a:t>
            </a:r>
            <a:r>
              <a:rPr lang="en-US" sz="1400" dirty="0"/>
              <a:t> </a:t>
            </a:r>
            <a:r>
              <a:rPr lang="en-US" sz="1400" dirty="0" err="1"/>
              <a:t>Prototyp</a:t>
            </a:r>
            <a:r>
              <a:rPr lang="en-US" sz="1400" dirty="0"/>
              <a:t>, die </a:t>
            </a:r>
            <a:r>
              <a:rPr lang="en-US" sz="1400" dirty="0" err="1"/>
              <a:t>eine</a:t>
            </a:r>
            <a:r>
              <a:rPr lang="en-US" sz="1400" dirty="0"/>
              <a:t> </a:t>
            </a:r>
            <a:r>
              <a:rPr lang="en-US" sz="1400" dirty="0" err="1"/>
              <a:t>Validierung</a:t>
            </a:r>
            <a:r>
              <a:rPr lang="en-US" sz="1400" dirty="0"/>
              <a:t> und </a:t>
            </a:r>
            <a:r>
              <a:rPr lang="en-US" sz="1400" dirty="0" err="1"/>
              <a:t>frühzeitige</a:t>
            </a:r>
            <a:r>
              <a:rPr lang="en-US" sz="1400" dirty="0"/>
              <a:t> </a:t>
            </a:r>
            <a:r>
              <a:rPr lang="en-US" sz="1400" dirty="0" err="1"/>
              <a:t>technische</a:t>
            </a:r>
            <a:r>
              <a:rPr lang="en-US" sz="1400" dirty="0"/>
              <a:t> </a:t>
            </a:r>
            <a:r>
              <a:rPr lang="en-US" sz="1400" dirty="0" err="1"/>
              <a:t>Beratung</a:t>
            </a:r>
            <a:r>
              <a:rPr lang="en-US" sz="1400" dirty="0"/>
              <a:t> </a:t>
            </a:r>
            <a:r>
              <a:rPr lang="en-US" sz="1400" dirty="0" err="1"/>
              <a:t>suchen</a:t>
            </a:r>
            <a:r>
              <a:rPr lang="en-US" sz="1400" dirty="0"/>
              <a:t>.</a:t>
            </a:r>
            <a:endParaRPr lang="de-DE" sz="14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5F6C7B3-414D-3408-4F4A-9DFA13DFB9C2}"/>
              </a:ext>
            </a:extLst>
          </p:cNvPr>
          <p:cNvSpPr txBox="1"/>
          <p:nvPr/>
        </p:nvSpPr>
        <p:spPr>
          <a:xfrm>
            <a:off x="1956816" y="4429147"/>
            <a:ext cx="37216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Startups </a:t>
            </a:r>
            <a:r>
              <a:rPr lang="en-US" sz="1400" dirty="0" err="1"/>
              <a:t>mit</a:t>
            </a:r>
            <a:r>
              <a:rPr lang="en-US" sz="1400" dirty="0"/>
              <a:t> </a:t>
            </a:r>
            <a:r>
              <a:rPr lang="en-US" sz="1400" dirty="0" err="1"/>
              <a:t>einem</a:t>
            </a:r>
            <a:r>
              <a:rPr lang="en-US" sz="1400" dirty="0"/>
              <a:t> </a:t>
            </a:r>
            <a:r>
              <a:rPr lang="en-US" sz="1400" dirty="0" err="1"/>
              <a:t>ersten</a:t>
            </a:r>
            <a:r>
              <a:rPr lang="en-US" sz="1400" dirty="0"/>
              <a:t> </a:t>
            </a:r>
            <a:r>
              <a:rPr lang="en-US" sz="1400" dirty="0" err="1"/>
              <a:t>Produkt</a:t>
            </a:r>
            <a:r>
              <a:rPr lang="en-US" sz="1400" dirty="0"/>
              <a:t> </a:t>
            </a:r>
            <a:r>
              <a:rPr lang="en-US" sz="1400" dirty="0" err="1"/>
              <a:t>oder</a:t>
            </a:r>
            <a:r>
              <a:rPr lang="en-US" sz="1400" dirty="0"/>
              <a:t> </a:t>
            </a:r>
            <a:r>
              <a:rPr lang="en-US" sz="1400" dirty="0" err="1"/>
              <a:t>Pilotunternehmen</a:t>
            </a:r>
            <a:r>
              <a:rPr lang="en-US" sz="1400" dirty="0"/>
              <a:t> – </a:t>
            </a:r>
            <a:r>
              <a:rPr lang="en-US" sz="1400" dirty="0" err="1"/>
              <a:t>bereit</a:t>
            </a:r>
            <a:r>
              <a:rPr lang="en-US" sz="1400" dirty="0"/>
              <a:t> für </a:t>
            </a:r>
            <a:r>
              <a:rPr lang="en-US" sz="1400" dirty="0" err="1"/>
              <a:t>Skalierung</a:t>
            </a:r>
            <a:r>
              <a:rPr lang="en-US" sz="1400" dirty="0"/>
              <a:t>, </a:t>
            </a:r>
            <a:r>
              <a:rPr lang="en-US" sz="1400" dirty="0" err="1"/>
              <a:t>aber</a:t>
            </a:r>
            <a:r>
              <a:rPr lang="en-US" sz="1400" dirty="0"/>
              <a:t> </a:t>
            </a:r>
            <a:r>
              <a:rPr lang="en-US" sz="1400" dirty="0" err="1"/>
              <a:t>ohne</a:t>
            </a:r>
            <a:r>
              <a:rPr lang="en-US" sz="1400" dirty="0"/>
              <a:t> </a:t>
            </a:r>
            <a:r>
              <a:rPr lang="en-US" sz="1400" dirty="0" err="1"/>
              <a:t>Struktur</a:t>
            </a:r>
            <a:r>
              <a:rPr lang="en-US" sz="1400" dirty="0"/>
              <a:t> und </a:t>
            </a:r>
            <a:r>
              <a:rPr lang="en-US" sz="1400" dirty="0" err="1"/>
              <a:t>Führung</a:t>
            </a:r>
            <a:r>
              <a:rPr lang="en-US" sz="1400" dirty="0"/>
              <a:t>.</a:t>
            </a:r>
            <a:endParaRPr lang="de-DE" sz="1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6D3E55E-BC93-A265-A961-A768EF891788}"/>
              </a:ext>
            </a:extLst>
          </p:cNvPr>
          <p:cNvSpPr txBox="1"/>
          <p:nvPr/>
        </p:nvSpPr>
        <p:spPr>
          <a:xfrm>
            <a:off x="1956816" y="5794418"/>
            <a:ext cx="3721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Wachsende Unternehmen, die ihre Teams, Prozesse und Märkte erweitern möchten und nach Unterstützung für Nachhaltiges Wachstum suchen.</a:t>
            </a:r>
          </a:p>
        </p:txBody>
      </p:sp>
      <p:pic>
        <p:nvPicPr>
          <p:cNvPr id="18" name="Grafik 17" descr="Ein Bild, das Text, Screenshot, Diagramm, Reihe enthält.&#10;&#10;KI-generierte Inhalte können fehlerhaft sein.">
            <a:extLst>
              <a:ext uri="{FF2B5EF4-FFF2-40B4-BE49-F238E27FC236}">
                <a16:creationId xmlns:a16="http://schemas.microsoft.com/office/drawing/2014/main" id="{FBEC54A4-0779-E2B7-787D-7CD7C39B88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81" y="2725322"/>
            <a:ext cx="4373722" cy="2487157"/>
          </a:xfrm>
          <a:prstGeom prst="rect">
            <a:avLst/>
          </a:prstGeom>
        </p:spPr>
      </p:pic>
      <p:pic>
        <p:nvPicPr>
          <p:cNvPr id="20" name="Grafik 19" descr="Ein Bild, das Text, Schrift, Algebra, Design enthält.&#10;&#10;KI-generierte Inhalte können fehlerhaft sein.">
            <a:extLst>
              <a:ext uri="{FF2B5EF4-FFF2-40B4-BE49-F238E27FC236}">
                <a16:creationId xmlns:a16="http://schemas.microsoft.com/office/drawing/2014/main" id="{4F47403E-6882-D2EF-2841-4CB337356D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063" y="5157230"/>
            <a:ext cx="1986240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6B83F7F-D20A-E44D-2C94-D75604DB5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3703"/>
            <a:ext cx="10515600" cy="52120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1600" dirty="0"/>
              <a:t>Unser Geschäftsmodell kombiniert Kapitalbeteiligung, strategische Zusammenarbeit und langfristige Partnerschaften – und richtet unser Wachstum am Erfolg unserer Start-ups aus.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680BFC7-C698-7740-4CC3-496C32D3F05A}"/>
              </a:ext>
            </a:extLst>
          </p:cNvPr>
          <p:cNvSpPr/>
          <p:nvPr/>
        </p:nvSpPr>
        <p:spPr>
          <a:xfrm>
            <a:off x="0" y="-134306"/>
            <a:ext cx="12192000" cy="1831850"/>
          </a:xfrm>
          <a:prstGeom prst="rect">
            <a:avLst/>
          </a:prstGeom>
          <a:solidFill>
            <a:srgbClr val="DFDFDF"/>
          </a:solidFill>
          <a:ln>
            <a:solidFill>
              <a:srgbClr val="DFDF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636DAAD-7A84-4CAC-172E-F27FD7C2B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8283" y="27432"/>
            <a:ext cx="1690689" cy="1690689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32FE8952-443F-FCB3-2382-F112BC0B8AAA}"/>
              </a:ext>
            </a:extLst>
          </p:cNvPr>
          <p:cNvSpPr txBox="1">
            <a:spLocks/>
          </p:cNvSpPr>
          <p:nvPr/>
        </p:nvSpPr>
        <p:spPr>
          <a:xfrm>
            <a:off x="838200" y="757518"/>
            <a:ext cx="10515600" cy="960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Wie </a:t>
            </a:r>
            <a:r>
              <a:rPr lang="de-DE" sz="32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Inkyubeta</a:t>
            </a:r>
            <a:r>
              <a:rPr lang="de-DE" sz="32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nachhaltigen Wert schafft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B988E04-573F-FEE4-346D-D5CD616B229F}"/>
              </a:ext>
            </a:extLst>
          </p:cNvPr>
          <p:cNvSpPr txBox="1"/>
          <p:nvPr/>
        </p:nvSpPr>
        <p:spPr>
          <a:xfrm>
            <a:off x="1743632" y="4365462"/>
            <a:ext cx="1410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Beteiligung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99A55C7-FF6F-3D44-9320-8002C4F03CAC}"/>
              </a:ext>
            </a:extLst>
          </p:cNvPr>
          <p:cNvSpPr txBox="1"/>
          <p:nvPr/>
        </p:nvSpPr>
        <p:spPr>
          <a:xfrm>
            <a:off x="4416293" y="4364363"/>
            <a:ext cx="286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Venture-Dienstleistungen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7966108-ED43-18C8-3AB6-0D235B510E9C}"/>
              </a:ext>
            </a:extLst>
          </p:cNvPr>
          <p:cNvSpPr txBox="1"/>
          <p:nvPr/>
        </p:nvSpPr>
        <p:spPr>
          <a:xfrm>
            <a:off x="7979389" y="4366276"/>
            <a:ext cx="2685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Partnerschaftsnetzwerk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398F773-B149-8427-3300-39211B818A62}"/>
              </a:ext>
            </a:extLst>
          </p:cNvPr>
          <p:cNvSpPr txBox="1"/>
          <p:nvPr/>
        </p:nvSpPr>
        <p:spPr>
          <a:xfrm>
            <a:off x="1020980" y="4805051"/>
            <a:ext cx="285541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Wir investieren Zeit, Fachwissen und Führungskompetenz im Austausch für Minderheitsanteile an den Start-ups, die wir gemeinsam Aufbauen. </a:t>
            </a:r>
          </a:p>
          <a:p>
            <a:pPr algn="ctr"/>
            <a:r>
              <a:rPr lang="de-DE" sz="1400" dirty="0"/>
              <a:t> </a:t>
            </a:r>
            <a:r>
              <a:rPr lang="en-US" sz="1400" dirty="0"/>
              <a:t>→ </a:t>
            </a:r>
            <a:r>
              <a:rPr lang="en-US" sz="1400" i="1" dirty="0" err="1"/>
              <a:t>Gemeinsamer</a:t>
            </a:r>
            <a:r>
              <a:rPr lang="en-US" sz="1400" i="1" dirty="0"/>
              <a:t> </a:t>
            </a:r>
            <a:r>
              <a:rPr lang="en-US" sz="1400" i="1" dirty="0" err="1"/>
              <a:t>Erfolg</a:t>
            </a:r>
            <a:r>
              <a:rPr lang="en-US" sz="1400" i="1" dirty="0"/>
              <a:t>, </a:t>
            </a:r>
            <a:r>
              <a:rPr lang="en-US" sz="1400" i="1" dirty="0" err="1"/>
              <a:t>gemeinsames</a:t>
            </a:r>
            <a:r>
              <a:rPr lang="en-US" sz="1400" i="1" dirty="0"/>
              <a:t> </a:t>
            </a:r>
            <a:r>
              <a:rPr lang="en-US" sz="1400" i="1" dirty="0" err="1"/>
              <a:t>Wachstum</a:t>
            </a:r>
            <a:r>
              <a:rPr lang="en-US" sz="1400" i="1" dirty="0"/>
              <a:t>.</a:t>
            </a:r>
            <a:endParaRPr lang="de-DE" sz="1400" dirty="0">
              <a:cs typeface="Segoe UI" panose="020B0502040204020203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0832988-FEC4-8DCA-0498-A8665470EA22}"/>
              </a:ext>
            </a:extLst>
          </p:cNvPr>
          <p:cNvSpPr txBox="1"/>
          <p:nvPr/>
        </p:nvSpPr>
        <p:spPr>
          <a:xfrm>
            <a:off x="4361223" y="4805051"/>
            <a:ext cx="29712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Wir </a:t>
            </a:r>
            <a:r>
              <a:rPr lang="en-US" sz="1400" dirty="0" err="1"/>
              <a:t>bieten</a:t>
            </a:r>
            <a:r>
              <a:rPr lang="en-US" sz="1400" dirty="0"/>
              <a:t> </a:t>
            </a:r>
            <a:r>
              <a:rPr lang="en-US" sz="1400" dirty="0" err="1"/>
              <a:t>maßgeschneiderte</a:t>
            </a:r>
            <a:r>
              <a:rPr lang="en-US" sz="1400" dirty="0"/>
              <a:t> </a:t>
            </a:r>
            <a:r>
              <a:rPr lang="en-US" sz="1400" dirty="0" err="1"/>
              <a:t>strategische</a:t>
            </a:r>
            <a:r>
              <a:rPr lang="en-US" sz="1400" dirty="0"/>
              <a:t> und </a:t>
            </a:r>
            <a:r>
              <a:rPr lang="en-US" sz="1400" dirty="0" err="1"/>
              <a:t>technische</a:t>
            </a:r>
            <a:r>
              <a:rPr lang="en-US" sz="1400" dirty="0"/>
              <a:t> </a:t>
            </a:r>
            <a:r>
              <a:rPr lang="en-US" sz="1400" dirty="0" err="1"/>
              <a:t>Unterstützung</a:t>
            </a:r>
            <a:r>
              <a:rPr lang="en-US" sz="1400" dirty="0"/>
              <a:t> (Interim-</a:t>
            </a:r>
            <a:r>
              <a:rPr lang="en-US" sz="1400" dirty="0" err="1"/>
              <a:t>Führungskräfte</a:t>
            </a:r>
            <a:r>
              <a:rPr lang="en-US" sz="1400" dirty="0"/>
              <a:t>, </a:t>
            </a:r>
            <a:r>
              <a:rPr lang="en-US" sz="1400" dirty="0" err="1"/>
              <a:t>Produktionsstrategie</a:t>
            </a:r>
            <a:r>
              <a:rPr lang="en-US" sz="1400" dirty="0"/>
              <a:t>, </a:t>
            </a:r>
            <a:r>
              <a:rPr lang="en-US" sz="1400" dirty="0" err="1"/>
              <a:t>Betriebsabläufe</a:t>
            </a:r>
            <a:r>
              <a:rPr lang="en-US" sz="1400" dirty="0"/>
              <a:t>) auf </a:t>
            </a:r>
            <a:r>
              <a:rPr lang="en-US" sz="1400" dirty="0" err="1"/>
              <a:t>Projektbasis</a:t>
            </a:r>
            <a:r>
              <a:rPr lang="en-US" sz="1400" dirty="0"/>
              <a:t>, </a:t>
            </a:r>
          </a:p>
          <a:p>
            <a:pPr algn="ctr"/>
            <a:r>
              <a:rPr lang="en-US" sz="1400" dirty="0"/>
              <a:t>→ </a:t>
            </a:r>
            <a:r>
              <a:rPr lang="en-US" sz="1400" i="1" dirty="0" err="1"/>
              <a:t>Einnahme</a:t>
            </a:r>
            <a:r>
              <a:rPr lang="en-US" sz="1400" i="1" dirty="0"/>
              <a:t> </a:t>
            </a:r>
            <a:r>
              <a:rPr lang="en-US" sz="1400" i="1" dirty="0" err="1"/>
              <a:t>aus</a:t>
            </a:r>
            <a:r>
              <a:rPr lang="en-US" sz="1400" i="1" dirty="0"/>
              <a:t> </a:t>
            </a:r>
            <a:r>
              <a:rPr lang="en-US" sz="1400" i="1" dirty="0" err="1"/>
              <a:t>hochwertigem</a:t>
            </a:r>
            <a:r>
              <a:rPr lang="en-US" sz="1400" i="1" dirty="0"/>
              <a:t> </a:t>
            </a:r>
            <a:r>
              <a:rPr lang="en-US" sz="1400" i="1" dirty="0" err="1"/>
              <a:t>Fachwissen</a:t>
            </a:r>
            <a:r>
              <a:rPr lang="en-US" sz="1400" i="1" dirty="0"/>
              <a:t>.</a:t>
            </a:r>
            <a:endParaRPr lang="en-US" sz="14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965F529-2B44-9597-1410-3A4D3760F423}"/>
              </a:ext>
            </a:extLst>
          </p:cNvPr>
          <p:cNvSpPr txBox="1"/>
          <p:nvPr/>
        </p:nvSpPr>
        <p:spPr>
          <a:xfrm>
            <a:off x="7836658" y="4805051"/>
            <a:ext cx="29712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cs typeface="Segoe UI" panose="020B0502040204020203" pitchFamily="34" charset="0"/>
              </a:rPr>
              <a:t>Wir arbeiten mit Investoren und Technologiepartnern zusammen, um gemeinsam Unternehmen zu gründen – und so Innovation und langfristiges Wachstum voranzutreiben.</a:t>
            </a:r>
          </a:p>
          <a:p>
            <a:pPr algn="ctr"/>
            <a:r>
              <a:rPr lang="en-US" sz="1400" dirty="0"/>
              <a:t>→ </a:t>
            </a:r>
            <a:r>
              <a:rPr lang="en-US" sz="1400" i="1" dirty="0" err="1"/>
              <a:t>Nachhaltige</a:t>
            </a:r>
            <a:r>
              <a:rPr lang="en-US" sz="1400" i="1" dirty="0"/>
              <a:t> Pipeline für </a:t>
            </a:r>
            <a:r>
              <a:rPr lang="en-US" sz="1400" i="1" dirty="0" err="1"/>
              <a:t>zukünftige</a:t>
            </a:r>
            <a:r>
              <a:rPr lang="en-US" sz="1400" i="1" dirty="0"/>
              <a:t> </a:t>
            </a:r>
            <a:r>
              <a:rPr lang="en-US" sz="1400" i="1" dirty="0" err="1"/>
              <a:t>Unternehmen</a:t>
            </a:r>
            <a:r>
              <a:rPr lang="en-US" sz="1400" i="1" dirty="0"/>
              <a:t>.</a:t>
            </a:r>
            <a:endParaRPr lang="de-DE" sz="1400" dirty="0">
              <a:cs typeface="Segoe UI" panose="020B0502040204020203" pitchFamily="34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DA06BA3-32CE-08CC-872D-EC4AB48EFD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886" y="2930924"/>
            <a:ext cx="1272800" cy="12728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0E679E6-1F4E-8EA6-01B2-7DA741AAA0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350" y="2944007"/>
            <a:ext cx="1349000" cy="1349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7FFBAC8-97AA-74C0-5F84-96A0D653F2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751" y="3032568"/>
            <a:ext cx="1171879" cy="117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1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0209D02-9706-4BD9-F79E-47471B085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6" b="9700"/>
          <a:stretch>
            <a:fillRect/>
          </a:stretch>
        </p:blipFill>
        <p:spPr>
          <a:xfrm>
            <a:off x="0" y="753809"/>
            <a:ext cx="12192000" cy="6473842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659D4909-233E-15B7-8927-81DCD171D333}"/>
              </a:ext>
            </a:extLst>
          </p:cNvPr>
          <p:cNvSpPr/>
          <p:nvPr/>
        </p:nvSpPr>
        <p:spPr>
          <a:xfrm>
            <a:off x="0" y="0"/>
            <a:ext cx="12192000" cy="1831850"/>
          </a:xfrm>
          <a:prstGeom prst="rect">
            <a:avLst/>
          </a:prstGeom>
          <a:solidFill>
            <a:srgbClr val="DFDFDF"/>
          </a:solidFill>
          <a:ln>
            <a:solidFill>
              <a:srgbClr val="DFDF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6F6FD1E-F1FD-C272-EF56-128B7AA88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88283" y="141161"/>
            <a:ext cx="1690689" cy="1690689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CCE86B5F-2165-CDC7-9837-B20771332560}"/>
              </a:ext>
            </a:extLst>
          </p:cNvPr>
          <p:cNvSpPr txBox="1">
            <a:spLocks/>
          </p:cNvSpPr>
          <p:nvPr/>
        </p:nvSpPr>
        <p:spPr>
          <a:xfrm>
            <a:off x="838200" y="871247"/>
            <a:ext cx="10515600" cy="960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Bewährte Wirkung und wachsendes Netzwerk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BBA6BC2-84FB-FFAC-D309-2E256797198D}"/>
              </a:ext>
            </a:extLst>
          </p:cNvPr>
          <p:cNvSpPr txBox="1"/>
          <p:nvPr/>
        </p:nvSpPr>
        <p:spPr>
          <a:xfrm>
            <a:off x="838200" y="3198746"/>
            <a:ext cx="55290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Unterstützung</a:t>
            </a:r>
            <a:r>
              <a:rPr lang="en-US" sz="1600" dirty="0"/>
              <a:t> </a:t>
            </a:r>
            <a:r>
              <a:rPr lang="en-US" sz="1600" dirty="0" err="1"/>
              <a:t>mehrerer</a:t>
            </a:r>
            <a:r>
              <a:rPr lang="en-US" sz="1600" dirty="0"/>
              <a:t> IT-</a:t>
            </a:r>
            <a:r>
              <a:rPr lang="en-US" sz="1600" dirty="0" err="1"/>
              <a:t>Unternehmen</a:t>
            </a:r>
            <a:r>
              <a:rPr lang="en-US" sz="1600" dirty="0"/>
              <a:t> </a:t>
            </a:r>
            <a:r>
              <a:rPr lang="en-US" sz="1600" dirty="0" err="1"/>
              <a:t>vom</a:t>
            </a:r>
            <a:r>
              <a:rPr lang="en-US" sz="1600" dirty="0"/>
              <a:t> </a:t>
            </a:r>
            <a:r>
              <a:rPr lang="en-US" sz="1600" dirty="0" err="1"/>
              <a:t>Konzept</a:t>
            </a:r>
            <a:r>
              <a:rPr lang="en-US" sz="1600" dirty="0"/>
              <a:t> bis </a:t>
            </a:r>
            <a:r>
              <a:rPr lang="en-US" sz="1600" dirty="0" err="1"/>
              <a:t>zur</a:t>
            </a:r>
            <a:r>
              <a:rPr lang="en-US" sz="1600" dirty="0"/>
              <a:t> </a:t>
            </a:r>
            <a:r>
              <a:rPr lang="en-US" sz="1600" dirty="0" err="1"/>
              <a:t>Markteinführung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Aufbau </a:t>
            </a:r>
            <a:r>
              <a:rPr lang="en-US" sz="1600" dirty="0" err="1"/>
              <a:t>eines</a:t>
            </a:r>
            <a:r>
              <a:rPr lang="en-US" sz="1600" dirty="0"/>
              <a:t> starken </a:t>
            </a:r>
            <a:r>
              <a:rPr lang="en-US" sz="1600" dirty="0" err="1"/>
              <a:t>Netzwerks</a:t>
            </a:r>
            <a:r>
              <a:rPr lang="en-US" sz="1600" dirty="0"/>
              <a:t> </a:t>
            </a:r>
            <a:r>
              <a:rPr lang="en-US" sz="1600" dirty="0" err="1"/>
              <a:t>aus</a:t>
            </a:r>
            <a:r>
              <a:rPr lang="en-US" sz="1600" dirty="0"/>
              <a:t> </a:t>
            </a:r>
            <a:r>
              <a:rPr lang="en-US" sz="1600" dirty="0" err="1"/>
              <a:t>Mentoren</a:t>
            </a:r>
            <a:r>
              <a:rPr lang="en-US" sz="1600" dirty="0"/>
              <a:t>, </a:t>
            </a:r>
            <a:r>
              <a:rPr lang="en-US" sz="1600" dirty="0" err="1"/>
              <a:t>Partnern</a:t>
            </a:r>
            <a:r>
              <a:rPr lang="en-US" sz="1600" dirty="0"/>
              <a:t> und </a:t>
            </a:r>
            <a:r>
              <a:rPr lang="en-US" sz="1600" dirty="0" err="1"/>
              <a:t>Experten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Vertrauen</a:t>
            </a:r>
            <a:r>
              <a:rPr lang="en-US" sz="1600" dirty="0"/>
              <a:t> der </a:t>
            </a:r>
            <a:r>
              <a:rPr lang="en-US" sz="1600" dirty="0" err="1"/>
              <a:t>Gründer</a:t>
            </a:r>
            <a:r>
              <a:rPr lang="en-US" sz="1600" dirty="0"/>
              <a:t> </a:t>
            </a:r>
            <a:r>
              <a:rPr lang="en-US" sz="1600" dirty="0" err="1"/>
              <a:t>aufgrund</a:t>
            </a:r>
            <a:r>
              <a:rPr lang="en-US" sz="1600" dirty="0"/>
              <a:t> </a:t>
            </a:r>
            <a:r>
              <a:rPr lang="en-US" sz="1600" dirty="0" err="1"/>
              <a:t>unseres</a:t>
            </a:r>
            <a:r>
              <a:rPr lang="en-US" sz="1600" dirty="0"/>
              <a:t> </a:t>
            </a:r>
            <a:r>
              <a:rPr lang="en-US" sz="1600" dirty="0" err="1"/>
              <a:t>praxisorientierten</a:t>
            </a:r>
            <a:r>
              <a:rPr lang="en-US" sz="1600" dirty="0"/>
              <a:t>, </a:t>
            </a:r>
            <a:r>
              <a:rPr lang="en-US" sz="1600" dirty="0" err="1"/>
              <a:t>ergebnisorientierten</a:t>
            </a:r>
            <a:r>
              <a:rPr lang="en-US" sz="1600" dirty="0"/>
              <a:t> Ansatzes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6E47B96-7CA6-2F06-4787-7300464C659E}"/>
              </a:ext>
            </a:extLst>
          </p:cNvPr>
          <p:cNvSpPr txBox="1"/>
          <p:nvPr/>
        </p:nvSpPr>
        <p:spPr>
          <a:xfrm>
            <a:off x="1115568" y="5740182"/>
            <a:ext cx="3200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/>
              <a:t>“</a:t>
            </a:r>
            <a:r>
              <a:rPr lang="en-US" sz="1800" i="1" dirty="0" err="1"/>
              <a:t>Unsere</a:t>
            </a:r>
            <a:r>
              <a:rPr lang="en-US" sz="1800" i="1" dirty="0"/>
              <a:t> </a:t>
            </a:r>
            <a:r>
              <a:rPr lang="en-US" sz="1800" i="1" dirty="0" err="1"/>
              <a:t>Ergebnisse</a:t>
            </a:r>
            <a:r>
              <a:rPr lang="en-US" sz="1800" i="1" dirty="0"/>
              <a:t> </a:t>
            </a:r>
            <a:r>
              <a:rPr lang="en-US" sz="1800" i="1" dirty="0" err="1"/>
              <a:t>sprechen</a:t>
            </a:r>
            <a:r>
              <a:rPr lang="en-US" sz="1800" i="1" dirty="0"/>
              <a:t> für </a:t>
            </a:r>
            <a:r>
              <a:rPr lang="en-US" sz="1800" i="1" dirty="0" err="1"/>
              <a:t>sich</a:t>
            </a:r>
            <a:r>
              <a:rPr lang="en-US" sz="1800" i="1" dirty="0"/>
              <a:t> – </a:t>
            </a:r>
            <a:r>
              <a:rPr lang="en-US" sz="1800" i="1" dirty="0" err="1"/>
              <a:t>durch</a:t>
            </a:r>
            <a:r>
              <a:rPr lang="en-US" sz="1800" i="1" dirty="0"/>
              <a:t> den </a:t>
            </a:r>
            <a:r>
              <a:rPr lang="en-US" sz="1800" i="1" dirty="0" err="1"/>
              <a:t>Erfolg</a:t>
            </a:r>
            <a:r>
              <a:rPr lang="en-US" sz="1800" i="1" dirty="0"/>
              <a:t> </a:t>
            </a:r>
            <a:r>
              <a:rPr lang="en-US" sz="1800" i="1" dirty="0" err="1"/>
              <a:t>unserer</a:t>
            </a:r>
            <a:r>
              <a:rPr lang="en-US" sz="1800" i="1" dirty="0"/>
              <a:t> Start-ups.”</a:t>
            </a:r>
            <a:endParaRPr lang="en-US" sz="1800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2756A29-1555-BF45-44A7-499BF9B0D142}"/>
              </a:ext>
            </a:extLst>
          </p:cNvPr>
          <p:cNvSpPr txBox="1">
            <a:spLocks/>
          </p:cNvSpPr>
          <p:nvPr/>
        </p:nvSpPr>
        <p:spPr>
          <a:xfrm>
            <a:off x="838200" y="2285689"/>
            <a:ext cx="10515600" cy="6718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600" b="1" dirty="0">
                <a:cs typeface="Poppins Medium" panose="00000600000000000000" pitchFamily="2" charset="0"/>
              </a:rPr>
              <a:t>Professionell, zuverlässig </a:t>
            </a:r>
            <a:r>
              <a:rPr lang="de-DE" sz="1600" dirty="0">
                <a:cs typeface="Poppins Medium" panose="00000600000000000000" pitchFamily="2" charset="0"/>
              </a:rPr>
              <a:t>und </a:t>
            </a:r>
            <a:r>
              <a:rPr lang="de-DE" sz="1600" b="1" dirty="0">
                <a:cs typeface="Poppins Medium" panose="00000600000000000000" pitchFamily="2" charset="0"/>
              </a:rPr>
              <a:t>partnerschaftlich</a:t>
            </a:r>
            <a:r>
              <a:rPr lang="de-DE" sz="1600" dirty="0">
                <a:cs typeface="Poppins Medium" panose="00000600000000000000" pitchFamily="2" charset="0"/>
              </a:rPr>
              <a:t> – unsere Projekte wachsen durch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600" dirty="0">
                <a:cs typeface="Poppins Medium" panose="00000600000000000000" pitchFamily="2" charset="0"/>
              </a:rPr>
              <a:t>Zusammenarbeit, Erfahrung und Vertrauen.</a:t>
            </a:r>
          </a:p>
        </p:txBody>
      </p:sp>
    </p:spTree>
    <p:extLst>
      <p:ext uri="{BB962C8B-B14F-4D97-AF65-F5344CB8AC3E}">
        <p14:creationId xmlns:p14="http://schemas.microsoft.com/office/powerpoint/2010/main" val="3460483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15AF3E2-5F6E-DB01-CF92-4D0F1A0EEF0A}"/>
              </a:ext>
            </a:extLst>
          </p:cNvPr>
          <p:cNvSpPr/>
          <p:nvPr/>
        </p:nvSpPr>
        <p:spPr>
          <a:xfrm>
            <a:off x="0" y="-141161"/>
            <a:ext cx="12192000" cy="1831850"/>
          </a:xfrm>
          <a:prstGeom prst="rect">
            <a:avLst/>
          </a:prstGeom>
          <a:solidFill>
            <a:srgbClr val="DFDFDF"/>
          </a:solidFill>
          <a:ln>
            <a:solidFill>
              <a:srgbClr val="DFDF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A561062-CB18-3ECA-4BE4-FB92EA9C3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8283" y="0"/>
            <a:ext cx="1690689" cy="1690689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1531228-2B81-F044-995E-142E7A564C83}"/>
              </a:ext>
            </a:extLst>
          </p:cNvPr>
          <p:cNvSpPr txBox="1">
            <a:spLocks/>
          </p:cNvSpPr>
          <p:nvPr/>
        </p:nvSpPr>
        <p:spPr>
          <a:xfrm>
            <a:off x="838200" y="730086"/>
            <a:ext cx="10515600" cy="960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Herrausstechen</a:t>
            </a:r>
            <a:r>
              <a:rPr lang="en-US" sz="32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in </a:t>
            </a:r>
            <a:r>
              <a:rPr lang="en-US" sz="32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einem</a:t>
            </a:r>
            <a:r>
              <a:rPr lang="en-US" sz="32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en-US" sz="32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umkämpften</a:t>
            </a:r>
            <a:r>
              <a:rPr lang="en-US" sz="32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Markt</a:t>
            </a:r>
            <a:endParaRPr lang="de-DE" sz="32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892D9D5-2176-D048-D87E-68AA51D27F52}"/>
              </a:ext>
            </a:extLst>
          </p:cNvPr>
          <p:cNvSpPr txBox="1">
            <a:spLocks/>
          </p:cNvSpPr>
          <p:nvPr/>
        </p:nvSpPr>
        <p:spPr>
          <a:xfrm>
            <a:off x="838200" y="2144528"/>
            <a:ext cx="10515600" cy="6718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600" dirty="0">
                <a:cs typeface="Poppins Medium" panose="00000600000000000000" pitchFamily="2" charset="0"/>
              </a:rPr>
              <a:t>Das Startup-Ökosystem ist voll von Inkubatoren und </a:t>
            </a:r>
            <a:r>
              <a:rPr lang="de-DE" sz="1600" dirty="0" err="1">
                <a:cs typeface="Poppins Medium" panose="00000600000000000000" pitchFamily="2" charset="0"/>
              </a:rPr>
              <a:t>Acceleratoren</a:t>
            </a:r>
            <a:r>
              <a:rPr lang="de-DE" sz="1600" dirty="0">
                <a:cs typeface="Poppins Medium" panose="00000600000000000000" pitchFamily="2" charset="0"/>
              </a:rPr>
              <a:t> – aber nur wenige verbinden fundiertes IT-Know-how mit praktischer Führungskompetenz und langfristige Partnerschaft.</a:t>
            </a:r>
          </a:p>
        </p:txBody>
      </p:sp>
      <p:pic>
        <p:nvPicPr>
          <p:cNvPr id="6" name="Grafik 5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170B044A-EA85-405B-4CE2-2E4AD687AF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206" y="4893626"/>
            <a:ext cx="925236" cy="925236"/>
          </a:xfrm>
          <a:prstGeom prst="rect">
            <a:avLst/>
          </a:prstGeom>
        </p:spPr>
      </p:pic>
      <p:pic>
        <p:nvPicPr>
          <p:cNvPr id="7" name="Grafik 6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1FC55045-18E1-8350-BB57-68116B1ED8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206" y="3256840"/>
            <a:ext cx="925236" cy="925236"/>
          </a:xfrm>
          <a:prstGeom prst="rect">
            <a:avLst/>
          </a:prstGeom>
        </p:spPr>
      </p:pic>
      <p:pic>
        <p:nvPicPr>
          <p:cNvPr id="8" name="Grafik 7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02D8E491-5E2B-7400-709A-62D901B8C6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5" y="4893626"/>
            <a:ext cx="924991" cy="924991"/>
          </a:xfrm>
          <a:prstGeom prst="rect">
            <a:avLst/>
          </a:prstGeom>
        </p:spPr>
      </p:pic>
      <p:pic>
        <p:nvPicPr>
          <p:cNvPr id="9" name="Grafik 8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6E9423AB-7444-7533-00DE-8F0570819E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5" y="3256840"/>
            <a:ext cx="925236" cy="92523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78FC9D4-9694-11D4-6E60-1A4D7093479C}"/>
              </a:ext>
            </a:extLst>
          </p:cNvPr>
          <p:cNvSpPr txBox="1"/>
          <p:nvPr/>
        </p:nvSpPr>
        <p:spPr>
          <a:xfrm>
            <a:off x="1881817" y="3240128"/>
            <a:ext cx="2826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Technologieorientierte DNA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450B5D4-4B86-36D6-48C6-DB0D1CDD4297}"/>
              </a:ext>
            </a:extLst>
          </p:cNvPr>
          <p:cNvSpPr txBox="1"/>
          <p:nvPr/>
        </p:nvSpPr>
        <p:spPr>
          <a:xfrm>
            <a:off x="7221020" y="3240128"/>
            <a:ext cx="3089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Praktische Führung auf C-Level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BCE4260-C340-DE05-46A0-89F4402B7990}"/>
              </a:ext>
            </a:extLst>
          </p:cNvPr>
          <p:cNvSpPr txBox="1"/>
          <p:nvPr/>
        </p:nvSpPr>
        <p:spPr>
          <a:xfrm>
            <a:off x="1881818" y="4893626"/>
            <a:ext cx="3165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Mentoring trifft Partnerschaft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64FA384-99E2-34E1-36E6-287CD7B11D9B}"/>
              </a:ext>
            </a:extLst>
          </p:cNvPr>
          <p:cNvSpPr txBox="1"/>
          <p:nvPr/>
        </p:nvSpPr>
        <p:spPr>
          <a:xfrm>
            <a:off x="7230373" y="4883242"/>
            <a:ext cx="3956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Jahrzehntelange bewährte Erfahrung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F439EB9-A974-1DD6-51D2-6A225AC9722C}"/>
              </a:ext>
            </a:extLst>
          </p:cNvPr>
          <p:cNvSpPr txBox="1"/>
          <p:nvPr/>
        </p:nvSpPr>
        <p:spPr>
          <a:xfrm>
            <a:off x="1926768" y="3592511"/>
            <a:ext cx="30348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Wir </a:t>
            </a:r>
            <a:r>
              <a:rPr lang="en-US" sz="1400" dirty="0" err="1"/>
              <a:t>sind</a:t>
            </a:r>
            <a:r>
              <a:rPr lang="en-US" sz="1400" dirty="0"/>
              <a:t> </a:t>
            </a:r>
            <a:r>
              <a:rPr lang="en-US" sz="1400" dirty="0" err="1"/>
              <a:t>ausschließlich</a:t>
            </a:r>
            <a:r>
              <a:rPr lang="en-US" sz="1400" dirty="0"/>
              <a:t> auf IT- und </a:t>
            </a:r>
            <a:r>
              <a:rPr lang="en-US" sz="1400" dirty="0" err="1"/>
              <a:t>Technologieunternehmen</a:t>
            </a:r>
            <a:r>
              <a:rPr lang="en-US" sz="1400" dirty="0"/>
              <a:t> </a:t>
            </a:r>
            <a:r>
              <a:rPr lang="en-US" sz="1400" dirty="0" err="1"/>
              <a:t>spezialisiert</a:t>
            </a:r>
            <a:r>
              <a:rPr lang="en-US" sz="1400" dirty="0"/>
              <a:t> und </a:t>
            </a:r>
            <a:r>
              <a:rPr lang="en-US" sz="1400" dirty="0" err="1"/>
              <a:t>verbinden</a:t>
            </a:r>
            <a:r>
              <a:rPr lang="en-US" sz="1400" dirty="0"/>
              <a:t> </a:t>
            </a:r>
            <a:r>
              <a:rPr lang="en-US" sz="1400" dirty="0" err="1"/>
              <a:t>technisches</a:t>
            </a:r>
            <a:r>
              <a:rPr lang="en-US" sz="1400" dirty="0"/>
              <a:t> </a:t>
            </a:r>
            <a:r>
              <a:rPr lang="en-US" sz="1400" dirty="0" err="1"/>
              <a:t>Fachwissen</a:t>
            </a:r>
            <a:r>
              <a:rPr lang="en-US" sz="1400" dirty="0"/>
              <a:t> </a:t>
            </a:r>
            <a:r>
              <a:rPr lang="en-US" sz="1400" dirty="0" err="1"/>
              <a:t>mit</a:t>
            </a:r>
            <a:r>
              <a:rPr lang="en-US" sz="1400" dirty="0"/>
              <a:t> </a:t>
            </a:r>
            <a:r>
              <a:rPr lang="en-US" sz="1400" dirty="0" err="1"/>
              <a:t>Geschäftsinn</a:t>
            </a:r>
            <a:r>
              <a:rPr lang="en-US" sz="1400" dirty="0"/>
              <a:t>.</a:t>
            </a:r>
            <a:endParaRPr lang="de-DE" sz="14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3FDD421-C2A2-E304-E375-4CB6232AA7AF}"/>
              </a:ext>
            </a:extLst>
          </p:cNvPr>
          <p:cNvSpPr txBox="1"/>
          <p:nvPr/>
        </p:nvSpPr>
        <p:spPr>
          <a:xfrm>
            <a:off x="7230374" y="3592510"/>
            <a:ext cx="37910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Im Gegensatz zu traditionellen Inkubatoren übernehmen wir aktiv vorübergehende Führungspositionen, um die tatsächliche Umsetzung voranzutreiben, und geben nicht nur Ratschläge.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DE082ED-5970-06EA-E3EB-ECBD85DDBFA4}"/>
              </a:ext>
            </a:extLst>
          </p:cNvPr>
          <p:cNvSpPr txBox="1"/>
          <p:nvPr/>
        </p:nvSpPr>
        <p:spPr>
          <a:xfrm>
            <a:off x="1881818" y="5252280"/>
            <a:ext cx="2688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Wir arbeiten Seite an Seite mit Gründern – indem wir Mentoring, strategische Beratung und Zugang zu Netzwerken miteinander verbinden.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307E612-0FC8-9540-305C-67AF35A90290}"/>
              </a:ext>
            </a:extLst>
          </p:cNvPr>
          <p:cNvSpPr txBox="1"/>
          <p:nvPr/>
        </p:nvSpPr>
        <p:spPr>
          <a:xfrm>
            <a:off x="7275326" y="5252280"/>
            <a:ext cx="2688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Über</a:t>
            </a:r>
            <a:r>
              <a:rPr lang="en-US" sz="1400" dirty="0"/>
              <a:t> 20 Jahre in der IT-Branche – </a:t>
            </a:r>
            <a:r>
              <a:rPr lang="en-US" sz="1400" dirty="0" err="1"/>
              <a:t>komplexe</a:t>
            </a:r>
            <a:r>
              <a:rPr lang="en-US" sz="1400" dirty="0"/>
              <a:t> </a:t>
            </a:r>
            <a:r>
              <a:rPr lang="en-US" sz="1400" dirty="0" err="1"/>
              <a:t>Technologien</a:t>
            </a:r>
            <a:r>
              <a:rPr lang="en-US" sz="1400" dirty="0"/>
              <a:t> in </a:t>
            </a:r>
            <a:r>
              <a:rPr lang="en-US" sz="1400" dirty="0" err="1"/>
              <a:t>skalierbaren</a:t>
            </a:r>
            <a:r>
              <a:rPr lang="en-US" sz="1400" dirty="0"/>
              <a:t> </a:t>
            </a:r>
            <a:r>
              <a:rPr lang="en-US" sz="1400" dirty="0" err="1"/>
              <a:t>Geschäftserfolg</a:t>
            </a:r>
            <a:r>
              <a:rPr lang="en-US" sz="1400" dirty="0"/>
              <a:t> </a:t>
            </a:r>
            <a:r>
              <a:rPr lang="en-US" sz="1400" dirty="0" err="1"/>
              <a:t>verwandeln</a:t>
            </a:r>
            <a:r>
              <a:rPr lang="en-US" sz="1400" dirty="0"/>
              <a:t>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920245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58DA87A-8EC9-C11A-E60E-B34AF684A142}"/>
              </a:ext>
            </a:extLst>
          </p:cNvPr>
          <p:cNvSpPr/>
          <p:nvPr/>
        </p:nvSpPr>
        <p:spPr>
          <a:xfrm>
            <a:off x="0" y="-141161"/>
            <a:ext cx="12192000" cy="1831850"/>
          </a:xfrm>
          <a:prstGeom prst="rect">
            <a:avLst/>
          </a:prstGeom>
          <a:solidFill>
            <a:srgbClr val="DFDFDF"/>
          </a:solidFill>
          <a:ln>
            <a:solidFill>
              <a:srgbClr val="DFDF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A7330AD-2AD6-D231-8956-886CE48FD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8283" y="0"/>
            <a:ext cx="1690689" cy="1690689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81FFB30F-8342-765C-7E47-91122035BBBD}"/>
              </a:ext>
            </a:extLst>
          </p:cNvPr>
          <p:cNvSpPr txBox="1">
            <a:spLocks/>
          </p:cNvSpPr>
          <p:nvPr/>
        </p:nvSpPr>
        <p:spPr>
          <a:xfrm>
            <a:off x="838200" y="730086"/>
            <a:ext cx="10515600" cy="960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Expansion durch Netzwerk, Fachwissen &amp; Fokus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6192194-99E6-3434-A090-4976D0AD024D}"/>
              </a:ext>
            </a:extLst>
          </p:cNvPr>
          <p:cNvSpPr txBox="1">
            <a:spLocks/>
          </p:cNvSpPr>
          <p:nvPr/>
        </p:nvSpPr>
        <p:spPr>
          <a:xfrm>
            <a:off x="838200" y="2144528"/>
            <a:ext cx="10515600" cy="6718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600" dirty="0" err="1">
                <a:cs typeface="Poppins Medium" panose="00000600000000000000" pitchFamily="2" charset="0"/>
              </a:rPr>
              <a:t>Inkyubeta</a:t>
            </a:r>
            <a:r>
              <a:rPr lang="de-DE" sz="1600" dirty="0">
                <a:cs typeface="Poppins Medium" panose="00000600000000000000" pitchFamily="2" charset="0"/>
              </a:rPr>
              <a:t> wächst, indem es Menschen, Ideen und Chancen miteinander verbindet – unter Nutzung unseres Ökosystems aus Experten, Partnern und Innovatoren.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948D56D-8483-A03F-6257-0C04E874C25B}"/>
              </a:ext>
            </a:extLst>
          </p:cNvPr>
          <p:cNvSpPr txBox="1"/>
          <p:nvPr/>
        </p:nvSpPr>
        <p:spPr>
          <a:xfrm>
            <a:off x="838200" y="2852778"/>
            <a:ext cx="3510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Strategische Netzwerkerweiterung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0560A8B-2E27-08CD-54AE-4098E49D1794}"/>
              </a:ext>
            </a:extLst>
          </p:cNvPr>
          <p:cNvSpPr txBox="1"/>
          <p:nvPr/>
        </p:nvSpPr>
        <p:spPr>
          <a:xfrm>
            <a:off x="838200" y="3805696"/>
            <a:ext cx="3383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Veranstaltungen &amp; Vordenkerrolle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75A948B-2248-2318-B7F7-259988BD4C45}"/>
              </a:ext>
            </a:extLst>
          </p:cNvPr>
          <p:cNvSpPr txBox="1"/>
          <p:nvPr/>
        </p:nvSpPr>
        <p:spPr>
          <a:xfrm>
            <a:off x="838200" y="4746693"/>
            <a:ext cx="3510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Partnerschaften &amp; Kooperationen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E254C60-21C5-2AA0-BFE2-2E0B0702D491}"/>
              </a:ext>
            </a:extLst>
          </p:cNvPr>
          <p:cNvSpPr txBox="1"/>
          <p:nvPr/>
        </p:nvSpPr>
        <p:spPr>
          <a:xfrm>
            <a:off x="838200" y="5706555"/>
            <a:ext cx="3227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Thematische Skalierung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EC7D54E-4565-DF73-9B08-DEE05C1F4678}"/>
              </a:ext>
            </a:extLst>
          </p:cNvPr>
          <p:cNvSpPr txBox="1"/>
          <p:nvPr/>
        </p:nvSpPr>
        <p:spPr>
          <a:xfrm>
            <a:off x="838200" y="3102352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Wir finden vielversprechende Start-ups über unser etabliertes IT- und Technologie-Ökosystem.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4521CF5-C0FC-CEE6-824E-EC20D8D9656D}"/>
              </a:ext>
            </a:extLst>
          </p:cNvPr>
          <p:cNvSpPr txBox="1"/>
          <p:nvPr/>
        </p:nvSpPr>
        <p:spPr>
          <a:xfrm>
            <a:off x="838199" y="4044507"/>
            <a:ext cx="4550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Initiative wie das KI Innovative Breakfast stärken die Sichtbarkeit unserer Marke und ziehen neue Gründer an.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56AC537-D215-0D14-8758-A3CA339C5122}"/>
              </a:ext>
            </a:extLst>
          </p:cNvPr>
          <p:cNvSpPr txBox="1"/>
          <p:nvPr/>
        </p:nvSpPr>
        <p:spPr>
          <a:xfrm>
            <a:off x="838200" y="5002603"/>
            <a:ext cx="5277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Wir bauen Allianzen mit Investoren, Innovationabteilungen von Unternehmen und Technologiepartnern auf.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8D9C1A7-A4C8-D911-4E4C-7C1F26069876}"/>
              </a:ext>
            </a:extLst>
          </p:cNvPr>
          <p:cNvSpPr txBox="1"/>
          <p:nvPr/>
        </p:nvSpPr>
        <p:spPr>
          <a:xfrm>
            <a:off x="838200" y="5964231"/>
            <a:ext cx="6103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 err="1"/>
              <a:t>Fokkusiertes</a:t>
            </a:r>
            <a:r>
              <a:rPr lang="de-DE" sz="1400" dirty="0"/>
              <a:t> Wachstum in hochwirksamen Bereichen wie KI, Automatisierung und Cybersicherheit in der gesamten DACH-Region</a:t>
            </a:r>
          </a:p>
        </p:txBody>
      </p:sp>
      <p:pic>
        <p:nvPicPr>
          <p:cNvPr id="14" name="Grafik 13" descr="Ein Bild, das Text, Logo, Schrift, Grafiken enthält.&#10;&#10;KI-generierte Inhalte können fehlerhaft sein.">
            <a:extLst>
              <a:ext uri="{FF2B5EF4-FFF2-40B4-BE49-F238E27FC236}">
                <a16:creationId xmlns:a16="http://schemas.microsoft.com/office/drawing/2014/main" id="{0C3BB6B9-3613-C088-D7CC-F73A109873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253" y="2808617"/>
            <a:ext cx="5277331" cy="35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35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1833F64-8369-43F9-36A5-352A4D575720}"/>
              </a:ext>
            </a:extLst>
          </p:cNvPr>
          <p:cNvSpPr/>
          <p:nvPr/>
        </p:nvSpPr>
        <p:spPr>
          <a:xfrm>
            <a:off x="0" y="-63634"/>
            <a:ext cx="12192000" cy="1831850"/>
          </a:xfrm>
          <a:prstGeom prst="rect">
            <a:avLst/>
          </a:prstGeom>
          <a:solidFill>
            <a:srgbClr val="DFDFDF"/>
          </a:solidFill>
          <a:ln>
            <a:solidFill>
              <a:srgbClr val="DFDF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788068E-EEC2-A21A-EF90-BFACCEF3A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8283" y="77527"/>
            <a:ext cx="1690689" cy="1690689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90C025C4-E7FF-04F6-EC06-908A2916A07A}"/>
              </a:ext>
            </a:extLst>
          </p:cNvPr>
          <p:cNvSpPr txBox="1">
            <a:spLocks/>
          </p:cNvSpPr>
          <p:nvPr/>
        </p:nvSpPr>
        <p:spPr>
          <a:xfrm>
            <a:off x="838200" y="807613"/>
            <a:ext cx="10515600" cy="960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Über</a:t>
            </a:r>
            <a:r>
              <a:rPr lang="en-US" sz="32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en-US" sz="32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Investition</a:t>
            </a:r>
            <a:r>
              <a:rPr lang="en-US" sz="32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en-US" sz="32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hinaus</a:t>
            </a:r>
            <a:r>
              <a:rPr lang="en-US" sz="32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- </a:t>
            </a:r>
            <a:r>
              <a:rPr lang="en-US" sz="32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Partnerschaft</a:t>
            </a:r>
            <a:endParaRPr lang="de-DE" sz="32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F7084289-7821-9886-71BC-D94CB7AF3C00}"/>
              </a:ext>
            </a:extLst>
          </p:cNvPr>
          <p:cNvSpPr txBox="1">
            <a:spLocks/>
          </p:cNvSpPr>
          <p:nvPr/>
        </p:nvSpPr>
        <p:spPr>
          <a:xfrm>
            <a:off x="838200" y="2222055"/>
            <a:ext cx="10515600" cy="6718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600" dirty="0">
                <a:cs typeface="Poppins Medium" panose="00000600000000000000" pitchFamily="2" charset="0"/>
              </a:rPr>
              <a:t>Wir investieren nicht nur in Start-ups – wir glauben an die Menschen, die dahinter stehen.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600" dirty="0">
                <a:cs typeface="Poppins Medium" panose="00000600000000000000" pitchFamily="2" charset="0"/>
              </a:rPr>
              <a:t>Unser Ziel ist es, durch intelligente Zusammenarbeit und gemeinsamen Erfolg langfristigen Wert zu schaffen.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023607B-8FC9-D6AB-6E02-8CC0F13D5D71}"/>
              </a:ext>
            </a:extLst>
          </p:cNvPr>
          <p:cNvSpPr txBox="1"/>
          <p:nvPr/>
        </p:nvSpPr>
        <p:spPr>
          <a:xfrm>
            <a:off x="838200" y="2893878"/>
            <a:ext cx="3566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Was wir suchen:</a:t>
            </a:r>
          </a:p>
        </p:txBody>
      </p:sp>
      <p:pic>
        <p:nvPicPr>
          <p:cNvPr id="7" name="Grafik 6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7FF44F3E-E08C-12C7-4F4C-BFF46A338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047" y="3392424"/>
            <a:ext cx="1010448" cy="101044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4C4AF44-23CC-7231-25CA-B96CE23060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50" y="3388435"/>
            <a:ext cx="1100328" cy="110032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A68E554-115B-01DE-D391-37E14D8324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70" y="3469951"/>
            <a:ext cx="1010448" cy="101044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5AC9BBD-EF03-90FB-3065-24E98D2DC2B9}"/>
              </a:ext>
            </a:extLst>
          </p:cNvPr>
          <p:cNvSpPr txBox="1"/>
          <p:nvPr/>
        </p:nvSpPr>
        <p:spPr>
          <a:xfrm>
            <a:off x="1113752" y="4587836"/>
            <a:ext cx="2327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Innovative Gründer &amp; Ideen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0B365A9-8141-8179-B1C5-9C522F1F4FA6}"/>
              </a:ext>
            </a:extLst>
          </p:cNvPr>
          <p:cNvSpPr txBox="1"/>
          <p:nvPr/>
        </p:nvSpPr>
        <p:spPr>
          <a:xfrm>
            <a:off x="955621" y="5251027"/>
            <a:ext cx="25825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IT- und </a:t>
            </a:r>
            <a:r>
              <a:rPr lang="en-US" sz="1400" dirty="0" err="1"/>
              <a:t>Technologiekonzepte</a:t>
            </a:r>
            <a:r>
              <a:rPr lang="en-US" sz="1400" dirty="0"/>
              <a:t> in der </a:t>
            </a:r>
            <a:r>
              <a:rPr lang="en-US" sz="1400" dirty="0" err="1"/>
              <a:t>Frühphase</a:t>
            </a:r>
            <a:r>
              <a:rPr lang="en-US" sz="1400" dirty="0"/>
              <a:t>, die </a:t>
            </a:r>
            <a:r>
              <a:rPr lang="en-US" sz="1400" dirty="0" err="1"/>
              <a:t>strategische</a:t>
            </a:r>
            <a:r>
              <a:rPr lang="en-US" sz="1400" dirty="0"/>
              <a:t> und </a:t>
            </a:r>
            <a:r>
              <a:rPr lang="en-US" sz="1400" dirty="0" err="1"/>
              <a:t>technische</a:t>
            </a:r>
            <a:r>
              <a:rPr lang="en-US" sz="1400" dirty="0"/>
              <a:t> </a:t>
            </a:r>
            <a:r>
              <a:rPr lang="en-US" sz="1400" dirty="0" err="1"/>
              <a:t>Unterstützung</a:t>
            </a:r>
            <a:r>
              <a:rPr lang="en-US" sz="1400" dirty="0"/>
              <a:t> </a:t>
            </a:r>
            <a:r>
              <a:rPr lang="en-US" sz="1400" dirty="0" err="1"/>
              <a:t>beim</a:t>
            </a:r>
            <a:r>
              <a:rPr lang="en-US" sz="1400" dirty="0"/>
              <a:t> </a:t>
            </a:r>
            <a:r>
              <a:rPr lang="en-US" sz="1400" dirty="0" err="1"/>
              <a:t>gemeinsamen</a:t>
            </a:r>
            <a:r>
              <a:rPr lang="en-US" sz="1400" dirty="0"/>
              <a:t> Aufbau </a:t>
            </a:r>
            <a:r>
              <a:rPr lang="en-US" sz="1400" dirty="0" err="1"/>
              <a:t>suchen</a:t>
            </a:r>
            <a:r>
              <a:rPr lang="en-US" sz="1400" dirty="0"/>
              <a:t>.</a:t>
            </a:r>
            <a:endParaRPr lang="de-DE" sz="1400" dirty="0">
              <a:cs typeface="Segoe UI" panose="020B0502040204020203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6DF15ED-C2C6-80D7-A0DE-B6B6212E9707}"/>
              </a:ext>
            </a:extLst>
          </p:cNvPr>
          <p:cNvSpPr txBox="1"/>
          <p:nvPr/>
        </p:nvSpPr>
        <p:spPr>
          <a:xfrm>
            <a:off x="4756291" y="4587835"/>
            <a:ext cx="2020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Partnerschaften &amp; Co-Investoren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D744F95-90FD-3D57-367D-C143D727C092}"/>
              </a:ext>
            </a:extLst>
          </p:cNvPr>
          <p:cNvSpPr txBox="1"/>
          <p:nvPr/>
        </p:nvSpPr>
        <p:spPr>
          <a:xfrm>
            <a:off x="4569240" y="5234166"/>
            <a:ext cx="23944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cs typeface="Segoe UI" panose="020B0502040204020203" pitchFamily="34" charset="0"/>
              </a:rPr>
              <a:t>Strategische Partner, Technologie-</a:t>
            </a:r>
            <a:r>
              <a:rPr lang="de-DE" sz="1400" dirty="0" err="1">
                <a:cs typeface="Segoe UI" panose="020B0502040204020203" pitchFamily="34" charset="0"/>
              </a:rPr>
              <a:t>Enabler</a:t>
            </a:r>
            <a:r>
              <a:rPr lang="de-DE" sz="1400" dirty="0">
                <a:cs typeface="Segoe UI" panose="020B0502040204020203" pitchFamily="34" charset="0"/>
              </a:rPr>
              <a:t> und Investoren, die unsere Vision vom Aufbau nachhaltiger Unternehmen teilen.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A77DEA0-19A7-D72F-285C-583EFF1966E9}"/>
              </a:ext>
            </a:extLst>
          </p:cNvPr>
          <p:cNvSpPr txBox="1"/>
          <p:nvPr/>
        </p:nvSpPr>
        <p:spPr>
          <a:xfrm>
            <a:off x="8219300" y="4524053"/>
            <a:ext cx="2327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Wachstumskapital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5FE934A-497A-E245-0276-4151E678E032}"/>
              </a:ext>
            </a:extLst>
          </p:cNvPr>
          <p:cNvSpPr txBox="1"/>
          <p:nvPr/>
        </p:nvSpPr>
        <p:spPr>
          <a:xfrm>
            <a:off x="7930228" y="4967862"/>
            <a:ext cx="28160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cs typeface="Segoe UI" panose="020B0502040204020203" pitchFamily="34" charset="0"/>
              </a:rPr>
              <a:t>Mittel zur Erweiterung unserer Inkubationskapazitäten, zur Ausweitung unserer Reichweite in den Bereichen KI- und IT-Sicherheit sowie zur Stärkung unseres Partner-Ökosystems.</a:t>
            </a:r>
          </a:p>
        </p:txBody>
      </p:sp>
    </p:spTree>
    <p:extLst>
      <p:ext uri="{BB962C8B-B14F-4D97-AF65-F5344CB8AC3E}">
        <p14:creationId xmlns:p14="http://schemas.microsoft.com/office/powerpoint/2010/main" val="843692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883</Words>
  <Application>Microsoft Office PowerPoint</Application>
  <PresentationFormat>Breitbild</PresentationFormat>
  <Paragraphs>85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Aptos</vt:lpstr>
      <vt:lpstr>Aptos Display</vt:lpstr>
      <vt:lpstr>Arial</vt:lpstr>
      <vt:lpstr>Poppins</vt:lpstr>
      <vt:lpstr>Poppins Medium</vt:lpstr>
      <vt:lpstr>Poppins SemiBold</vt:lpstr>
      <vt:lpstr>Segoe UI</vt:lpstr>
      <vt:lpstr>Office</vt:lpstr>
      <vt:lpstr>PowerPoint-Präsentation</vt:lpstr>
      <vt:lpstr>PowerPoint-Präsentation</vt:lpstr>
      <vt:lpstr>Von der Vision zum skalierbaren  IT-Unternehmen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Annalena Baer</dc:creator>
  <cp:lastModifiedBy>Annalena Baer</cp:lastModifiedBy>
  <cp:revision>1</cp:revision>
  <dcterms:created xsi:type="dcterms:W3CDTF">2025-11-05T08:10:01Z</dcterms:created>
  <dcterms:modified xsi:type="dcterms:W3CDTF">2025-11-05T09:51:54Z</dcterms:modified>
</cp:coreProperties>
</file>